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handoutMasterIdLst>
    <p:handoutMasterId r:id="rId26"/>
  </p:handoutMasterIdLst>
  <p:sldIdLst>
    <p:sldId id="280"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Lst>
  <p:sldSz cx="9144000" cy="5486400"/>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9" autoAdjust="0"/>
    <p:restoredTop sz="71429" autoAdjust="0"/>
  </p:normalViewPr>
  <p:slideViewPr>
    <p:cSldViewPr>
      <p:cViewPr varScale="1">
        <p:scale>
          <a:sx n="78" d="100"/>
          <a:sy n="78" d="100"/>
        </p:scale>
        <p:origin x="-1570" y="-62"/>
      </p:cViewPr>
      <p:guideLst>
        <p:guide orient="horz" pos="1728"/>
        <p:guide pos="2880"/>
      </p:guideLst>
    </p:cSldViewPr>
  </p:slideViewPr>
  <p:notesTextViewPr>
    <p:cViewPr>
      <p:scale>
        <a:sx n="1" d="1"/>
        <a:sy n="1" d="1"/>
      </p:scale>
      <p:origin x="0" y="0"/>
    </p:cViewPr>
  </p:notesTextViewPr>
  <p:notesViewPr>
    <p:cSldViewPr>
      <p:cViewPr varScale="1">
        <p:scale>
          <a:sx n="86" d="100"/>
          <a:sy n="86" d="100"/>
        </p:scale>
        <p:origin x="-3126" y="-90"/>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2971800" cy="463550"/>
          </a:xfrm>
          <a:prstGeom prst="rect">
            <a:avLst/>
          </a:prstGeom>
          <a:noFill/>
          <a:ln w="9525">
            <a:noFill/>
            <a:miter lim="800000"/>
            <a:headEnd/>
            <a:tailEnd/>
          </a:ln>
        </p:spPr>
        <p:txBody>
          <a:bodyPr vert="horz" wrap="square" lIns="92302" tIns="46151" rIns="92302" bIns="46151" numCol="1" anchor="t" anchorCtr="0" compatLnSpc="1">
            <a:prstTxWarp prst="textNoShape">
              <a:avLst/>
            </a:prstTxWarp>
          </a:bodyPr>
          <a:lstStyle>
            <a:lvl1pPr defTabSz="923925">
              <a:defRPr sz="1200">
                <a:latin typeface="Calibri" pitchFamily="34" charset="0"/>
              </a:defRPr>
            </a:lvl1pPr>
          </a:lstStyle>
          <a:p>
            <a:pPr>
              <a:defRPr/>
            </a:pPr>
            <a:endParaRPr lang="en-US"/>
          </a:p>
        </p:txBody>
      </p:sp>
      <p:sp>
        <p:nvSpPr>
          <p:cNvPr id="3" name="Date Placeholder 2"/>
          <p:cNvSpPr>
            <a:spLocks noGrp="1"/>
          </p:cNvSpPr>
          <p:nvPr>
            <p:ph type="dt" sz="quarter" idx="1"/>
          </p:nvPr>
        </p:nvSpPr>
        <p:spPr bwMode="auto">
          <a:xfrm>
            <a:off x="3884613" y="0"/>
            <a:ext cx="2971800" cy="463550"/>
          </a:xfrm>
          <a:prstGeom prst="rect">
            <a:avLst/>
          </a:prstGeom>
          <a:noFill/>
          <a:ln w="9525">
            <a:noFill/>
            <a:miter lim="800000"/>
            <a:headEnd/>
            <a:tailEnd/>
          </a:ln>
        </p:spPr>
        <p:txBody>
          <a:bodyPr vert="horz" wrap="square" lIns="92302" tIns="46151" rIns="92302" bIns="46151" numCol="1" anchor="t" anchorCtr="0" compatLnSpc="1">
            <a:prstTxWarp prst="textNoShape">
              <a:avLst/>
            </a:prstTxWarp>
          </a:bodyPr>
          <a:lstStyle>
            <a:lvl1pPr algn="r" defTabSz="923925">
              <a:defRPr sz="1200">
                <a:latin typeface="Calibri" pitchFamily="34" charset="0"/>
              </a:defRPr>
            </a:lvl1pPr>
          </a:lstStyle>
          <a:p>
            <a:pPr>
              <a:defRPr/>
            </a:pPr>
            <a:fld id="{A418DD9A-7658-462A-BAEF-147AE3015961}" type="datetimeFigureOut">
              <a:rPr lang="en-US"/>
              <a:pPr>
                <a:defRPr/>
              </a:pPr>
              <a:t>4/22/2012</a:t>
            </a:fld>
            <a:endParaRPr lang="en-US"/>
          </a:p>
        </p:txBody>
      </p:sp>
      <p:sp>
        <p:nvSpPr>
          <p:cNvPr id="4" name="Footer Placeholder 3"/>
          <p:cNvSpPr>
            <a:spLocks noGrp="1"/>
          </p:cNvSpPr>
          <p:nvPr>
            <p:ph type="ftr" sz="quarter" idx="2"/>
          </p:nvPr>
        </p:nvSpPr>
        <p:spPr bwMode="auto">
          <a:xfrm>
            <a:off x="0" y="8831263"/>
            <a:ext cx="2971800" cy="463550"/>
          </a:xfrm>
          <a:prstGeom prst="rect">
            <a:avLst/>
          </a:prstGeom>
          <a:noFill/>
          <a:ln w="9525">
            <a:noFill/>
            <a:miter lim="800000"/>
            <a:headEnd/>
            <a:tailEnd/>
          </a:ln>
        </p:spPr>
        <p:txBody>
          <a:bodyPr vert="horz" wrap="square" lIns="92302" tIns="46151" rIns="92302" bIns="46151" numCol="1" anchor="b" anchorCtr="0" compatLnSpc="1">
            <a:prstTxWarp prst="textNoShape">
              <a:avLst/>
            </a:prstTxWarp>
          </a:bodyPr>
          <a:lstStyle>
            <a:lvl1pPr defTabSz="923925">
              <a:defRPr sz="1200">
                <a:latin typeface="Calibri" pitchFamily="34" charset="0"/>
              </a:defRPr>
            </a:lvl1pPr>
          </a:lstStyle>
          <a:p>
            <a:pPr>
              <a:defRPr/>
            </a:pPr>
            <a:endParaRPr lang="en-US"/>
          </a:p>
        </p:txBody>
      </p:sp>
      <p:sp>
        <p:nvSpPr>
          <p:cNvPr id="5" name="Slide Number Placeholder 4"/>
          <p:cNvSpPr>
            <a:spLocks noGrp="1"/>
          </p:cNvSpPr>
          <p:nvPr>
            <p:ph type="sldNum" sz="quarter" idx="3"/>
          </p:nvPr>
        </p:nvSpPr>
        <p:spPr bwMode="auto">
          <a:xfrm>
            <a:off x="3884613" y="8831263"/>
            <a:ext cx="2971800" cy="463550"/>
          </a:xfrm>
          <a:prstGeom prst="rect">
            <a:avLst/>
          </a:prstGeom>
          <a:noFill/>
          <a:ln w="9525">
            <a:noFill/>
            <a:miter lim="800000"/>
            <a:headEnd/>
            <a:tailEnd/>
          </a:ln>
        </p:spPr>
        <p:txBody>
          <a:bodyPr vert="horz" wrap="square" lIns="92302" tIns="46151" rIns="92302" bIns="46151" numCol="1" anchor="b" anchorCtr="0" compatLnSpc="1">
            <a:prstTxWarp prst="textNoShape">
              <a:avLst/>
            </a:prstTxWarp>
          </a:bodyPr>
          <a:lstStyle>
            <a:lvl1pPr algn="r" defTabSz="923925">
              <a:defRPr sz="1200">
                <a:latin typeface="Calibri" pitchFamily="34" charset="0"/>
              </a:defRPr>
            </a:lvl1pPr>
          </a:lstStyle>
          <a:p>
            <a:pPr>
              <a:defRPr/>
            </a:pPr>
            <a:fld id="{05FB1046-8A58-4B21-BFE1-11ED8E139FB0}" type="slidenum">
              <a:rPr lang="en-US"/>
              <a:pPr>
                <a:defRPr/>
              </a:pPr>
              <a:t>‹Nº›</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63550"/>
          </a:xfrm>
          <a:prstGeom prst="rect">
            <a:avLst/>
          </a:prstGeom>
          <a:noFill/>
          <a:ln w="9525">
            <a:noFill/>
            <a:miter lim="800000"/>
            <a:headEnd/>
            <a:tailEnd/>
          </a:ln>
        </p:spPr>
        <p:txBody>
          <a:bodyPr vert="horz" wrap="square" lIns="92302" tIns="46151" rIns="92302" bIns="46151" numCol="1" anchor="t" anchorCtr="0" compatLnSpc="1">
            <a:prstTxWarp prst="textNoShape">
              <a:avLst/>
            </a:prstTxWarp>
          </a:bodyPr>
          <a:lstStyle>
            <a:lvl1pPr defTabSz="923925">
              <a:defRPr sz="1200"/>
            </a:lvl1pPr>
          </a:lstStyle>
          <a:p>
            <a:pPr>
              <a:defRPr/>
            </a:pPr>
            <a:endParaRPr lang="en-US"/>
          </a:p>
        </p:txBody>
      </p:sp>
      <p:sp>
        <p:nvSpPr>
          <p:cNvPr id="19459" name="Rectangle 3"/>
          <p:cNvSpPr>
            <a:spLocks noGrp="1" noChangeArrowheads="1"/>
          </p:cNvSpPr>
          <p:nvPr>
            <p:ph type="dt" idx="1"/>
          </p:nvPr>
        </p:nvSpPr>
        <p:spPr bwMode="auto">
          <a:xfrm>
            <a:off x="3884613" y="0"/>
            <a:ext cx="2971800" cy="463550"/>
          </a:xfrm>
          <a:prstGeom prst="rect">
            <a:avLst/>
          </a:prstGeom>
          <a:noFill/>
          <a:ln w="9525">
            <a:noFill/>
            <a:miter lim="800000"/>
            <a:headEnd/>
            <a:tailEnd/>
          </a:ln>
        </p:spPr>
        <p:txBody>
          <a:bodyPr vert="horz" wrap="square" lIns="92302" tIns="46151" rIns="92302" bIns="46151" numCol="1" anchor="t" anchorCtr="0" compatLnSpc="1">
            <a:prstTxWarp prst="textNoShape">
              <a:avLst/>
            </a:prstTxWarp>
          </a:bodyPr>
          <a:lstStyle>
            <a:lvl1pPr algn="r" defTabSz="923925">
              <a:defRPr sz="1200"/>
            </a:lvl1pPr>
          </a:lstStyle>
          <a:p>
            <a:pPr>
              <a:defRPr/>
            </a:pPr>
            <a:fld id="{C2943D55-7CC7-47B9-995D-4FCAA8815DAB}" type="datetimeFigureOut">
              <a:rPr lang="en-US"/>
              <a:pPr>
                <a:defRPr/>
              </a:pPr>
              <a:t>4/22/2012</a:t>
            </a:fld>
            <a:endParaRPr lang="en-US"/>
          </a:p>
        </p:txBody>
      </p:sp>
      <p:sp>
        <p:nvSpPr>
          <p:cNvPr id="13316" name="Rectangle 4"/>
          <p:cNvSpPr>
            <a:spLocks noGrp="1" noRot="1" noChangeAspect="1" noChangeArrowheads="1" noTextEdit="1"/>
          </p:cNvSpPr>
          <p:nvPr>
            <p:ph type="sldImg" idx="2"/>
          </p:nvPr>
        </p:nvSpPr>
        <p:spPr bwMode="auto">
          <a:xfrm>
            <a:off x="525463" y="698500"/>
            <a:ext cx="5810250" cy="348615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685800" y="4416425"/>
            <a:ext cx="5486400" cy="4181475"/>
          </a:xfrm>
          <a:prstGeom prst="rect">
            <a:avLst/>
          </a:prstGeom>
          <a:noFill/>
          <a:ln w="9525">
            <a:noFill/>
            <a:miter lim="800000"/>
            <a:headEnd/>
            <a:tailEnd/>
          </a:ln>
        </p:spPr>
        <p:txBody>
          <a:bodyPr vert="horz" wrap="square" lIns="92302" tIns="46151" rIns="92302" bIns="4615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831263"/>
            <a:ext cx="2971800" cy="463550"/>
          </a:xfrm>
          <a:prstGeom prst="rect">
            <a:avLst/>
          </a:prstGeom>
          <a:noFill/>
          <a:ln w="9525">
            <a:noFill/>
            <a:miter lim="800000"/>
            <a:headEnd/>
            <a:tailEnd/>
          </a:ln>
        </p:spPr>
        <p:txBody>
          <a:bodyPr vert="horz" wrap="square" lIns="92302" tIns="46151" rIns="92302" bIns="46151" numCol="1" anchor="b" anchorCtr="0" compatLnSpc="1">
            <a:prstTxWarp prst="textNoShape">
              <a:avLst/>
            </a:prstTxWarp>
          </a:bodyPr>
          <a:lstStyle>
            <a:lvl1pPr defTabSz="923925">
              <a:defRPr sz="1200"/>
            </a:lvl1pPr>
          </a:lstStyle>
          <a:p>
            <a:pPr>
              <a:defRPr/>
            </a:pPr>
            <a:endParaRPr lang="en-US"/>
          </a:p>
        </p:txBody>
      </p:sp>
      <p:sp>
        <p:nvSpPr>
          <p:cNvPr id="19463" name="Rectangle 7"/>
          <p:cNvSpPr>
            <a:spLocks noGrp="1" noChangeArrowheads="1"/>
          </p:cNvSpPr>
          <p:nvPr>
            <p:ph type="sldNum" sz="quarter" idx="5"/>
          </p:nvPr>
        </p:nvSpPr>
        <p:spPr bwMode="auto">
          <a:xfrm>
            <a:off x="3884613" y="8831263"/>
            <a:ext cx="2971800" cy="463550"/>
          </a:xfrm>
          <a:prstGeom prst="rect">
            <a:avLst/>
          </a:prstGeom>
          <a:noFill/>
          <a:ln w="9525">
            <a:noFill/>
            <a:miter lim="800000"/>
            <a:headEnd/>
            <a:tailEnd/>
          </a:ln>
        </p:spPr>
        <p:txBody>
          <a:bodyPr vert="horz" wrap="square" lIns="92302" tIns="46151" rIns="92302" bIns="46151" numCol="1" anchor="b" anchorCtr="0" compatLnSpc="1">
            <a:prstTxWarp prst="textNoShape">
              <a:avLst/>
            </a:prstTxWarp>
          </a:bodyPr>
          <a:lstStyle>
            <a:lvl1pPr algn="r" defTabSz="923925">
              <a:defRPr sz="1200"/>
            </a:lvl1pPr>
          </a:lstStyle>
          <a:p>
            <a:pPr>
              <a:defRPr/>
            </a:pPr>
            <a:fld id="{2807DF2F-1EDF-4B84-83B9-43BB93C8D4A3}" type="slidenum">
              <a:rPr lang="en-US"/>
              <a:pPr>
                <a:defRPr/>
              </a:pPr>
              <a:t>‹Nº›</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noFill/>
          <a:ln/>
        </p:spPr>
        <p:txBody>
          <a:bodyPr/>
          <a:lstStyle/>
          <a:p>
            <a:r>
              <a:rPr lang="es-ES" smtClean="0"/>
              <a:t>De la bienvenida a los participantes de la sesión. Preséntese e invite a los participantes a que también se presenten. </a:t>
            </a:r>
          </a:p>
          <a:p>
            <a:endParaRPr lang="es-ES" smtClean="0"/>
          </a:p>
          <a:p>
            <a:r>
              <a:rPr lang="es-ES" smtClean="0"/>
              <a:t>Infórmeles a los participantes que durante esta sesión aprenderán acerca de la importancia del apego temprano y saludable y sobre cómo crear y mantener vínculos seguros y saludables con su bebé y niños pequeños. Haga notar que la información que se presenta en la sesión proviene del programa “Los primeros momentos importan”, una campaña nacional que tiene como finalidad asegurar que cada niño tenga la mejor opción posible al bienestar emocional.</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ln/>
        </p:spPr>
      </p:sp>
      <p:sp>
        <p:nvSpPr>
          <p:cNvPr id="34818" name="Rectangle 3"/>
          <p:cNvSpPr>
            <a:spLocks noGrp="1" noChangeArrowheads="1"/>
          </p:cNvSpPr>
          <p:nvPr>
            <p:ph type="body" idx="1"/>
          </p:nvPr>
        </p:nvSpPr>
        <p:spPr>
          <a:noFill/>
          <a:ln/>
        </p:spPr>
        <p:txBody>
          <a:bodyPr/>
          <a:lstStyle/>
          <a:p>
            <a:r>
              <a:rPr lang="es-ES" smtClean="0"/>
              <a:t>Haga resaltar los puntos siguientes:</a:t>
            </a:r>
          </a:p>
          <a:p>
            <a:pPr>
              <a:buFontTx/>
              <a:buChar char="•"/>
            </a:pPr>
            <a:r>
              <a:rPr lang="es-ES" smtClean="0"/>
              <a:t>Cada bebé tiene su propia forma de expresarse, pero muchos de estas señales son universales. Por ejemplo, el buscar el pecho de la madre y chupar por lo general indican que es hora de darle pecho, alimentar, o reconfortar al bebé con algo para succionar. </a:t>
            </a:r>
          </a:p>
          <a:p>
            <a:r>
              <a:rPr lang="es-ES" smtClean="0"/>
              <a:t>Diga a los participantes que ahora tendrán la oportunidad de pensar en lo que las diferentes señales pueden significar y cómo pueden responder a estas. Pídales a los participantes que formen grupos pequeños de 3 a 4 personas. Distribuya la “Hoja de trabajo 1: Señal, significado y respuesta” a cada grupo y déles las siguientes instrucciones:</a:t>
            </a:r>
          </a:p>
          <a:p>
            <a:pPr>
              <a:buFontTx/>
              <a:buChar char="•"/>
            </a:pPr>
            <a:r>
              <a:rPr lang="es-ES" smtClean="0"/>
              <a:t>La columna de la izquierda enumera una serie de señales y respuestas que los bebés usan comúnmente para comunicar sus necesidades.</a:t>
            </a:r>
          </a:p>
          <a:p>
            <a:pPr>
              <a:buFontTx/>
              <a:buChar char="•"/>
            </a:pPr>
            <a:r>
              <a:rPr lang="es-ES" smtClean="0"/>
              <a:t> Para cada señal, piensen en significados posibles significados o significados comunes de ese señal y anótenlos en la columna del centro.</a:t>
            </a:r>
          </a:p>
          <a:p>
            <a:pPr>
              <a:buFontTx/>
              <a:buChar char="•"/>
            </a:pPr>
            <a:r>
              <a:rPr lang="es-ES" smtClean="0"/>
              <a:t>Para cada señal, también piense en respuestas posibles para esa señal y anótenlas en la columna de la derecha.</a:t>
            </a:r>
          </a:p>
          <a:p>
            <a:r>
              <a:rPr lang="es-ES" smtClean="0"/>
              <a:t>Reúnanse con todo el grupo. Invite a los participantes a compartir significados y respuestas para cada señal. Distribuya la “Hoja de trabajo 2: Señal, significado y respuesta” a cada participante; dedique algunos minutos para comparar y contrastar las respuestas de los participantes  con la información de la hoja de trabajo.</a:t>
            </a:r>
          </a:p>
          <a:p>
            <a:r>
              <a:rPr lang="es-ES" smtClean="0"/>
              <a:t>Resuma destacando lo siguiente:</a:t>
            </a:r>
          </a:p>
          <a:p>
            <a:pPr>
              <a:buFontTx/>
              <a:buChar char="•"/>
            </a:pPr>
            <a:r>
              <a:rPr lang="es-ES" smtClean="0"/>
              <a:t>El prestar especial atención a las señales y a las conductas de los niños le ayudará a entender mejor su significado. Con el tiempo, comenzará a notar lo que el bebé hace antes de un cambio de pañales, a la hora de comer, de la siesta o la hora de dormir.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ln/>
        </p:spPr>
      </p:sp>
      <p:sp>
        <p:nvSpPr>
          <p:cNvPr id="36866" name="Rectangle 3"/>
          <p:cNvSpPr>
            <a:spLocks noGrp="1" noChangeArrowheads="1"/>
          </p:cNvSpPr>
          <p:nvPr>
            <p:ph type="body" idx="1"/>
          </p:nvPr>
        </p:nvSpPr>
        <p:spPr>
          <a:noFill/>
          <a:ln/>
        </p:spPr>
        <p:txBody>
          <a:bodyPr/>
          <a:lstStyle/>
          <a:p>
            <a:r>
              <a:rPr lang="es-ES" smtClean="0"/>
              <a:t>Destaque lo siguiente:</a:t>
            </a:r>
          </a:p>
          <a:p>
            <a:pPr>
              <a:buFontTx/>
              <a:buChar char="•"/>
            </a:pPr>
            <a:r>
              <a:rPr lang="es-ES" smtClean="0"/>
              <a:t>Un aspecto del aprender a leer las señales que le entrega el bebé es reconocer cuando el niño está listo para conectarse con usted y cuando necesita un descanso. Al igual que los adultos, a veces los bebés tienen necesidad de atención o de una nueva experiencia, y otras veces, ya han tenido suficiente y necesitan un respiro. Estar al tanto al cambio del estado de ánimo de los niños también ayuda a formar un apego seguro.</a:t>
            </a:r>
          </a:p>
          <a:p>
            <a:endParaRPr lang="es-ES" smtClean="0"/>
          </a:p>
          <a:p>
            <a:r>
              <a:rPr lang="es-ES" smtClean="0"/>
              <a:t>Distribuya y revise la “Hoja de Trabajo 3: Acoplamiento y desinterés”. Enfatice que las conductas que se presentan en la Hoja de trabajo 3 pueden significar muchas cosas distintas</a:t>
            </a:r>
            <a:r>
              <a:rPr lang="es-ES_tradnl" smtClean="0"/>
              <a:t>; </a:t>
            </a:r>
            <a:r>
              <a:rPr lang="es-ES" smtClean="0"/>
              <a:t>sin embargo, pensar en cuándo los bebés quieren participar en alguna actividad o cuándo necesitan un descanso es un buen comienzo para intentar comprender sus conductas y su comunicación.  </a:t>
            </a:r>
          </a:p>
          <a:p>
            <a:endParaRPr lang="es-ES" smtClean="0"/>
          </a:p>
          <a:p>
            <a:r>
              <a:rPr lang="es-ES" smtClean="0"/>
              <a:t>Haga notar lo siguiente:</a:t>
            </a:r>
          </a:p>
          <a:p>
            <a:r>
              <a:rPr lang="es-ES" smtClean="0"/>
              <a:t>Leer los signos de su bebé a la vez de estar consciente de sus propios señales (lenguaje corporal y estado de ánimo) es importante. Piense en aquellas veces en que ha estado estresado o molesto y otras personas le han dicho “¿te pasa algo?” aún cuando usted no ha dicho una palabra. Si se encuentra estresado y ansioso, el bebé captará esos signos y esa tensión. </a:t>
            </a:r>
          </a:p>
          <a:p>
            <a:pPr>
              <a:buFontTx/>
              <a:buChar char="•"/>
            </a:pPr>
            <a:r>
              <a:rPr lang="es-ES" smtClean="0"/>
              <a:t>Tener control de sus propios estados de ánimo y su estrés es un paso crítico para crear un ambiente seguro y de confianza para su hijo, lo cual es el origen del apego seguro.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a:ln/>
        </p:spPr>
        <p:txBody>
          <a:bodyPr/>
          <a:lstStyle/>
          <a:p>
            <a:r>
              <a:rPr lang="es-ES" sz="900" smtClean="0"/>
              <a:t>Destaque los siguientes puntos:</a:t>
            </a:r>
          </a:p>
          <a:p>
            <a:pPr>
              <a:buFontTx/>
              <a:buChar char="•"/>
            </a:pPr>
            <a:r>
              <a:rPr lang="es-ES" sz="900" smtClean="0"/>
              <a:t>La disposición de su bebé para interaccionar con usted depende en parte de su estado de alerta. Esto tiene que ver con lo que los investigadores llaman “estados de conciencia”. Estos estados son importantes en el crecimiento y el desarrollo de un bebé.</a:t>
            </a:r>
          </a:p>
          <a:p>
            <a:pPr>
              <a:buFontTx/>
              <a:buChar char="•"/>
            </a:pPr>
            <a:r>
              <a:rPr lang="es-ES" sz="900" smtClean="0"/>
              <a:t> La mayoría de los bebés pasan de un estado a otro como si estuvieran subiendo y bajando de una escalera, dando uno o dos pasos a la vez. Pero algunos bebés tienden a saltar en lugar de caminar.  Parecen estar o durmiendo o llorando, y pasan poco tiempo en otros “estados.”</a:t>
            </a:r>
          </a:p>
          <a:p>
            <a:pPr>
              <a:buFontTx/>
              <a:buChar char="•"/>
            </a:pPr>
            <a:r>
              <a:rPr lang="es-ES" sz="900" smtClean="0"/>
              <a:t>Usted puede ayudar a que tengan una transición tranquila si entiende las señales y conductas del niño y responde de manera acertada.</a:t>
            </a:r>
          </a:p>
          <a:p>
            <a:r>
              <a:rPr lang="es-ES" sz="900" smtClean="0"/>
              <a:t>Instruya a los participantes que ahora tendrán la oportunidad de explorar y aprender más sobre los seis distintos estados. Pídales a los participantes que trabajen en pares o en grupos pequeños de 3 a 4 personas. Distribuya a cada participante la “Hoja de trabajo 4: ¿En qué estado me encuentro?” y luego déles las siguientes instrucciones:</a:t>
            </a:r>
          </a:p>
          <a:p>
            <a:pPr>
              <a:buFontTx/>
              <a:buChar char="•"/>
            </a:pPr>
            <a:r>
              <a:rPr lang="es-ES" sz="900" smtClean="0"/>
              <a:t>En su hoja de trabajo, hay seis fotografías de bebés. Cada una representa uno de los estados en la diapositiva de PowerPoint.</a:t>
            </a:r>
          </a:p>
          <a:p>
            <a:pPr>
              <a:buFontTx/>
              <a:buChar char="•"/>
            </a:pPr>
            <a:r>
              <a:rPr lang="es-ES" sz="900" smtClean="0"/>
              <a:t>Trabaje con su compañero(a) (o en un grupos pequeño) a fin de identificar qué fotografía concuerda mejor con qué estado. Anote el estado al pié de a la fotografía.</a:t>
            </a:r>
          </a:p>
          <a:p>
            <a:r>
              <a:rPr lang="es-ES" sz="900" smtClean="0"/>
              <a:t>Reúnase con todo el grupo. Revise la información sobre cada estado usando la Hoja de trabajo 5: Los seis estados de conciencia – respuestas e información. </a:t>
            </a:r>
          </a:p>
          <a:p>
            <a:r>
              <a:rPr lang="es-ES" sz="900" smtClean="0"/>
              <a:t>Destaque los siguientes puntos:</a:t>
            </a:r>
          </a:p>
          <a:p>
            <a:pPr>
              <a:buFontTx/>
              <a:buChar char="•"/>
            </a:pPr>
            <a:r>
              <a:rPr lang="es-ES" sz="900" smtClean="0"/>
              <a:t>Busque oportunidades en las que pueda interaccionar y jugar con su niño en el estado tranquilo alerta. Éste es el momento en que el niño se quiere conectar más con usted, hacer contacto con su ambiente y jugar. Es la oportunidad perfecta para hacer actividades tales como el </a:t>
            </a:r>
            <a:r>
              <a:rPr lang="es-ES" sz="900" i="1" smtClean="0"/>
              <a:t>peek-a-boo</a:t>
            </a:r>
            <a:r>
              <a:rPr lang="es-ES" sz="900" smtClean="0"/>
              <a:t>, mirar fotografías o libros o cantar de manera que facilite positivamente el momento de estar juntos.</a:t>
            </a:r>
          </a:p>
          <a:p>
            <a:pPr>
              <a:buFontTx/>
              <a:buChar char="•"/>
            </a:pPr>
            <a:r>
              <a:rPr lang="es-ES" sz="900" smtClean="0"/>
              <a:t>No se preocupe sobre el riesgo de “hablarle demasiado al bebé” – al bebé le encanta el sonido de su voz. Hablen sobre su vida juntas, por ejemplo “vamos a cambiarte el pañal ahora”. “Es hora de comer”. “Salgamos a pasear”. El tono, la emoción y la velocidad con la que habla tiene más impacto que las palabras mismas. Oír su voz constantemente le ayuda al bebé a formar una relación de confianza y de respeto con usted, y esto es parte de cómo el bebé con el tiempo aprenderá a hablar.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ln/>
        </p:spPr>
      </p:sp>
      <p:sp>
        <p:nvSpPr>
          <p:cNvPr id="40962" name="Rectangle 3"/>
          <p:cNvSpPr>
            <a:spLocks noGrp="1" noChangeArrowheads="1"/>
          </p:cNvSpPr>
          <p:nvPr>
            <p:ph type="body" idx="1"/>
          </p:nvPr>
        </p:nvSpPr>
        <p:spPr>
          <a:noFill/>
          <a:ln/>
        </p:spPr>
        <p:txBody>
          <a:bodyPr/>
          <a:lstStyle/>
          <a:p>
            <a:r>
              <a:rPr lang="es-ES" sz="1000" smtClean="0"/>
              <a:t>Destaque los siguiente:</a:t>
            </a:r>
          </a:p>
          <a:p>
            <a:pPr>
              <a:buFontTx/>
              <a:buChar char="•"/>
            </a:pPr>
            <a:r>
              <a:rPr lang="es-ES" sz="1000" smtClean="0"/>
              <a:t>A medida que aprende a leer y a responder a las señales de su bebé, y a medida que su bebé  comienza a confiar que se satisfarán sus necesidades más básicas, él comienza a sentirse seguro en su presencia y en sus alrededores. </a:t>
            </a:r>
          </a:p>
          <a:p>
            <a:pPr>
              <a:buFontTx/>
              <a:buChar char="•"/>
            </a:pPr>
            <a:r>
              <a:rPr lang="es-ES" sz="1000" smtClean="0"/>
              <a:t>Usted puede ayudar al niño a descubrir cómo adaptarse a los cambios del ambiente a través de la autorregulación y la autocalma. Cuando los bebés se sienten seguros y confían que los adultos responden a sus necesidades, estos desarrollan la capacidad de autorregularse y autocalmarse más rápidamente. </a:t>
            </a:r>
          </a:p>
          <a:p>
            <a:pPr>
              <a:buFontTx/>
              <a:buChar char="•"/>
            </a:pPr>
            <a:r>
              <a:rPr lang="es-ES" sz="1000" smtClean="0"/>
              <a:t>La autorregulación se refiere a nuestra capacidad de manejar nuestras respuestas emocionales ante el mundo exterior. En el caso de un bebé, esto significa aprender cómo arreglárselas con el ruido, la sobreestimulación, y las respuestas físicas del cuerpo (tales como el hambre, el gas, o el hipo), al igual que las reacciones emocionales ante una actividad o un ambiente en particular. Le puede ayudar a los bebés a mejorar en estos aspectos. Por ejemplo, si su bebé parece estar incómodo o incierto, intente cambiar el tono de su voz o su expresión de su cara o simplemente atiéndalo más rápidamente. También puede ayudar a controlar el ambiente, bajando las luces, tocando música suave o cambiando actividades. Con el tiempo, estas respuestas constantes le ayudan a su hijo y a la vez usted le estará dando el mensaje “Estoy aquí para ti. Ahora puedes sentirte mejor”. </a:t>
            </a:r>
          </a:p>
          <a:p>
            <a:pPr>
              <a:buFontTx/>
              <a:buChar char="•"/>
            </a:pPr>
            <a:r>
              <a:rPr lang="es-ES" sz="1000" smtClean="0"/>
              <a:t>La autocalma se refiere a la forma en que los bebés se calman a sí mismos, con o sin una persona presente. Esto puede darse de muchas formas, tocando o sosteniendo una cobijita suave o un juguete, succionando un chupón, mirando a la madre o al padre o a la persona que lo cuida y lo protege.</a:t>
            </a:r>
          </a:p>
          <a:p>
            <a:endParaRPr lang="es-ES" sz="1000" smtClean="0"/>
          </a:p>
          <a:p>
            <a:r>
              <a:rPr lang="es-ES" sz="1000" smtClean="0"/>
              <a:t>Pregúnteles a los participantes qué hacen sus bebés para calmarse.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ln/>
        </p:spPr>
      </p:sp>
      <p:sp>
        <p:nvSpPr>
          <p:cNvPr id="43010" name="Rectangle 3"/>
          <p:cNvSpPr>
            <a:spLocks noGrp="1" noChangeArrowheads="1"/>
          </p:cNvSpPr>
          <p:nvPr>
            <p:ph type="body" idx="1"/>
          </p:nvPr>
        </p:nvSpPr>
        <p:spPr>
          <a:noFill/>
          <a:ln/>
        </p:spPr>
        <p:txBody>
          <a:bodyPr/>
          <a:lstStyle/>
          <a:p>
            <a:r>
              <a:rPr lang="es-ES" sz="1000" smtClean="0"/>
              <a:t>Pídales a los participantes que, en grupos pequeños o en un grupo grande, piensen en estrategias o técnicas que hayan utilizado para calmar al bebé. A medida que responden los participantes, preste atención si algunos de los puntos siguientes no se mencionan. </a:t>
            </a:r>
          </a:p>
          <a:p>
            <a:pPr>
              <a:buFontTx/>
              <a:buChar char="•"/>
            </a:pPr>
            <a:r>
              <a:rPr lang="es-ES" sz="1000" smtClean="0"/>
              <a:t>Durante siglos y a través de culturas existen prácticas que ayudan a los bebés a calmarse.  </a:t>
            </a:r>
          </a:p>
          <a:p>
            <a:pPr>
              <a:buFontTx/>
              <a:buChar char="•"/>
            </a:pPr>
            <a:r>
              <a:rPr lang="es-ES" sz="1000" smtClean="0"/>
              <a:t>Chupar: Ofrézcale un chupón, su dedo, su propio dedito o manito, o el pecho si está lactando. </a:t>
            </a:r>
          </a:p>
          <a:p>
            <a:pPr>
              <a:buFontTx/>
              <a:buChar char="•"/>
            </a:pPr>
            <a:r>
              <a:rPr lang="es-ES" sz="1000" smtClean="0"/>
              <a:t>Hacer ruido: Crear sus propios “ruido de fondo”, por ejemplos, repetir un sonido ”</a:t>
            </a:r>
            <a:r>
              <a:rPr lang="es-ES" sz="1000" i="1" smtClean="0"/>
              <a:t>sh-sh-sh sh-sh-sh</a:t>
            </a:r>
            <a:r>
              <a:rPr lang="es-ES" sz="1000" smtClean="0"/>
              <a:t>” en el oído del bebé, prender un ventilador, una secadora, una aspiradora, o incluso tocar estática en la radio. Estos ruidos imitan los sonidos que el bebé escuchaba en el vientre. </a:t>
            </a:r>
          </a:p>
          <a:p>
            <a:pPr>
              <a:buFontTx/>
              <a:buChar char="•"/>
            </a:pPr>
            <a:r>
              <a:rPr lang="es-ES" sz="1000" smtClean="0"/>
              <a:t>Envolver al bebé: Intente envolver al bebé bien acurrucado en una cobijita, envolviendo sus bracitos y piernas para darle un sentido de seguridad. Envolver así al bebé ayuda a calmar sus sobresaltos, que son una serie de movimientos involuntarios, repentinos, de los brazos y las piernas. Además, genera un sentido de comodidad y seguridad en el niño al sentirse que está envuelto de manera cálida y acogedora. Tenga cuidado para evitar sobrecalentar al bebé o dejar frazadas sobre la carita del niño. </a:t>
            </a:r>
          </a:p>
          <a:p>
            <a:pPr>
              <a:buFontTx/>
              <a:buChar char="•"/>
            </a:pPr>
            <a:r>
              <a:rPr lang="es-ES" sz="1000" smtClean="0"/>
              <a:t>Movimiento: Muchos bebés responden al movimiento de mecerlo, pasearlo, y a una variedad de movimientos. Algunos prefieren movimientos más vigorosos que otros. Al usar un porta bebés, una cobija, u otro envoltorio que le permita llevar al niño cerca podrá escuchar su corazón y sentir su tibieza mientras que a la misma vez está en movimiento. </a:t>
            </a:r>
          </a:p>
          <a:p>
            <a:pPr>
              <a:buFontTx/>
              <a:buChar char="•"/>
            </a:pPr>
            <a:r>
              <a:rPr lang="es-ES" sz="1000" smtClean="0"/>
              <a:t>Calmar a su niño y ayudarlo a encontrar formas en las que él mismo se puede calmar es una forma de ayudarlo a autorregularse.</a:t>
            </a:r>
          </a:p>
          <a:p>
            <a:pPr>
              <a:buFontTx/>
              <a:buChar char="•"/>
            </a:pPr>
            <a:r>
              <a:rPr lang="es-ES" sz="1000" smtClean="0"/>
              <a:t>Lo importante recordar aquí es que usted individualiza las respuestas a su bebé. El temperamento de su bebé (su forma de demostrar sus sentimientos y responder al mundo que lo rodea) y su personalidad determinarán qué tipo de técnicas para calmarlo funcionan mejor y en qué situación. Confíe en su intuición como padre o madre y tenga fe que al final sabrá lo que funciona mejor para su bebé y la familia. Tenga presente que lo que funciona puede cambiar con el tiempo  _  Lo que funciona hoy puede no funcionar mañana. Y lo que funciona para un niño puede no funcionar para otro, incluso dentro de la misma familia.</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ln/>
        </p:spPr>
      </p:sp>
      <p:sp>
        <p:nvSpPr>
          <p:cNvPr id="45058" name="Rectangle 3"/>
          <p:cNvSpPr>
            <a:spLocks noGrp="1" noChangeArrowheads="1"/>
          </p:cNvSpPr>
          <p:nvPr>
            <p:ph type="body" idx="1"/>
          </p:nvPr>
        </p:nvSpPr>
        <p:spPr>
          <a:noFill/>
          <a:ln/>
        </p:spPr>
        <p:txBody>
          <a:bodyPr/>
          <a:lstStyle/>
          <a:p>
            <a:r>
              <a:rPr lang="es-ES" smtClean="0"/>
              <a:t>Destaque los siguiente:</a:t>
            </a:r>
          </a:p>
          <a:p>
            <a:pPr>
              <a:buFontTx/>
              <a:buChar char="•"/>
            </a:pPr>
            <a:r>
              <a:rPr lang="es-ES" smtClean="0"/>
              <a:t>No existe padre de familia o cuidador que esté “sintonizado” 100%  con el niño todo el tiempo.  Pero, los padres y quienes proveen cuidado pueden ser constantes en sus estrategias de cuidado  receptivo.</a:t>
            </a:r>
          </a:p>
          <a:p>
            <a:pPr>
              <a:buFontTx/>
              <a:buChar char="•"/>
            </a:pPr>
            <a:r>
              <a:rPr lang="es-ES" smtClean="0"/>
              <a:t>Los padres pueden no estar de acuerdo con respecto a estrategias de cómo criar a los niños, por ejemplo, cómo acostar al niño o qué hacer cuando el niño llora. Pero sí están de acuerdo en la filosofía básica  __ser cariñosos y receptivos a las señales del niño __existe la posibilidad de desacuerdos en cuanto a cómo criar a los hijos pero  igual se pueden formar apegos seguros con el niño. Por ejemplo, pueden dividir las tareas del cuidado del pequeño, o decidir que quien acueste al niño en la noche lo podrá hacer a su manera.</a:t>
            </a:r>
          </a:p>
          <a:p>
            <a:endParaRPr lang="es-ES" smtClean="0"/>
          </a:p>
          <a:p>
            <a:r>
              <a:rPr lang="es-ES" smtClean="0"/>
              <a:t>Nota de la instructora: Puede pedirle a los participantes otras estrategias que hayan utilizado para lidiar con las diferencias de crianza.</a:t>
            </a:r>
          </a:p>
          <a:p>
            <a:pPr>
              <a:buFontTx/>
              <a:buChar char="•"/>
            </a:pPr>
            <a:r>
              <a:rPr lang="es-ES" smtClean="0"/>
              <a:t>Si los padres usan constantemente su propio estilo de interacción, el niño aprenderá que sus necesidades serán satisfechas, aunque de manera distinta  por diferentes proveedores.</a:t>
            </a:r>
          </a:p>
          <a:p>
            <a:pPr>
              <a:buFontTx/>
              <a:buChar char="•"/>
            </a:pPr>
            <a:r>
              <a:rPr lang="es-ES" smtClean="0"/>
              <a:t>La clave es dialogar entre sí sobre los métodos de crianza  y trabajar juntos.</a:t>
            </a:r>
          </a:p>
          <a:p>
            <a:pPr>
              <a:buFontTx/>
              <a:buChar char="•"/>
            </a:pPr>
            <a:r>
              <a:rPr lang="es-ES" smtClean="0"/>
              <a:t>Una consideración importante es la constancia, por ejemplo, cuando se busca un centro de cuidado infantil, una niñera, o un familiar para que cuide al bebé en casa. Dígale al cuidador lo que observa en las señales del bebé y por lo general cómo responde usted a ellos. Cuéntele lo que resulta bien y lo que no.</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ln/>
        </p:spPr>
      </p:sp>
      <p:sp>
        <p:nvSpPr>
          <p:cNvPr id="47106" name="Rectangle 3"/>
          <p:cNvSpPr>
            <a:spLocks noGrp="1" noChangeArrowheads="1"/>
          </p:cNvSpPr>
          <p:nvPr>
            <p:ph type="body" idx="1"/>
          </p:nvPr>
        </p:nvSpPr>
        <p:spPr>
          <a:noFill/>
          <a:ln/>
        </p:spPr>
        <p:txBody>
          <a:bodyPr/>
          <a:lstStyle/>
          <a:p>
            <a:r>
              <a:rPr lang="es-ES" sz="1000" smtClean="0"/>
              <a:t>Destaque los siguientes puntos:</a:t>
            </a:r>
          </a:p>
          <a:p>
            <a:pPr>
              <a:buFontTx/>
              <a:buChar char="•"/>
            </a:pPr>
            <a:r>
              <a:rPr lang="es-ES" sz="1000" smtClean="0"/>
              <a:t>Los estudios durante las últimas décadas muestran las ventajas a lo largo de la vida en cuanto a la salud física, mental, social y emocional de los niños que reciben atención constante, cariñosa, positiva y cuidado apropiado para su etapa de desarrollo.</a:t>
            </a:r>
          </a:p>
          <a:p>
            <a:pPr>
              <a:buFontTx/>
              <a:buChar char="•"/>
            </a:pPr>
            <a:r>
              <a:rPr lang="es-ES" sz="1000" smtClean="0"/>
              <a:t>El tacto y el confort físico, la risa, y el juego ayudan a los bebés y a los niños pequeños a sentirse más seguros de sí mismos y confiados, y a mejorar sus relaciones afectivas con sus padres y con otros cuidadores receptivos que forman parte de su vida.</a:t>
            </a:r>
          </a:p>
          <a:p>
            <a:endParaRPr lang="es-ES" sz="1000" smtClean="0"/>
          </a:p>
          <a:p>
            <a:r>
              <a:rPr lang="es-ES" sz="1000" smtClean="0"/>
              <a:t>Nota de la instructora: Esta actividad es “un paseo por la galería”. Antes de iniciar esta actividad, marque tres hojas de papel de afiche con cada uno de los siguientes títulos: El poder del tacto</a:t>
            </a:r>
            <a:r>
              <a:rPr lang="es-ES_tradnl" sz="1000" smtClean="0"/>
              <a:t>; Ríanse</a:t>
            </a:r>
            <a:r>
              <a:rPr lang="es-ES" sz="1000" smtClean="0"/>
              <a:t> con ganas</a:t>
            </a:r>
            <a:r>
              <a:rPr lang="es-ES_tradnl" sz="1000" smtClean="0"/>
              <a:t>; Hora de jugar. Coloque los afiches en la pared en distintos lugares del sal</a:t>
            </a:r>
            <a:r>
              <a:rPr lang="es-ES" sz="1000" smtClean="0"/>
              <a:t>ón. Asegúrese de tener suficientes marcadores disponibles para que cada participante tenga acceso a un marcador. </a:t>
            </a:r>
          </a:p>
          <a:p>
            <a:endParaRPr lang="es-ES" sz="1000" smtClean="0"/>
          </a:p>
          <a:p>
            <a:r>
              <a:rPr lang="es-ES" sz="1000" smtClean="0"/>
              <a:t>Dígales a los participantes que en esta actividad tendrán la oportunidad de compartir maneras en las que ofrecen contacto y bienestar físico a su niño, cómo lo hacen reír y cómo juegan con el bebé. Note que en este caso, el juego es una actividad que se realiza simplemente por placer y diversión.</a:t>
            </a:r>
          </a:p>
          <a:p>
            <a:endParaRPr lang="es-ES" sz="1000" smtClean="0"/>
          </a:p>
          <a:p>
            <a:r>
              <a:rPr lang="es-ES" sz="1000" smtClean="0"/>
              <a:t>Reparta marcadores a los participantes. Muéstreles los afiches que ya ha colocado en la pared y explíqueles que cada afiche tiene un título. Lea los títulos y examine las instrucciones de la actividad en la diapositiva de PowerPoint. Invite a los participantes a que se pongan de pié y que se dirijan a uno de los afiches. </a:t>
            </a:r>
          </a:p>
          <a:p>
            <a:endParaRPr lang="es-ES" sz="1000" smtClean="0"/>
          </a:p>
          <a:p>
            <a:r>
              <a:rPr lang="es-ES" sz="1000" smtClean="0"/>
              <a:t>Cuando los participantes hayan terminado de escribir y/o dibujar en los tres afiches y luego hayan regresado a sus asientos, diríjase a todo el grupo. Use las próximas diapositivas de PowerPoint para que pueda seguir la presentación y concluir la actividad.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ln/>
        </p:spPr>
      </p:sp>
      <p:sp>
        <p:nvSpPr>
          <p:cNvPr id="49154" name="Rectangle 3"/>
          <p:cNvSpPr>
            <a:spLocks noGrp="1" noChangeArrowheads="1"/>
          </p:cNvSpPr>
          <p:nvPr>
            <p:ph type="body" idx="1"/>
          </p:nvPr>
        </p:nvSpPr>
        <p:spPr>
          <a:noFill/>
          <a:ln/>
        </p:spPr>
        <p:txBody>
          <a:bodyPr/>
          <a:lstStyle/>
          <a:p>
            <a:r>
              <a:rPr lang="es-ES" smtClean="0"/>
              <a:t>Lea los ejemplos de los afiches en la pared e incorpore además los siguientes puntos:</a:t>
            </a:r>
          </a:p>
          <a:p>
            <a:pPr>
              <a:buFontTx/>
              <a:buChar char="•"/>
            </a:pPr>
            <a:r>
              <a:rPr lang="es-ES" smtClean="0"/>
              <a:t>El tacto es el primer sentido que el bebé a y puede ser el más importante.</a:t>
            </a:r>
          </a:p>
          <a:p>
            <a:pPr>
              <a:buFontTx/>
              <a:buChar char="•"/>
            </a:pPr>
            <a:r>
              <a:rPr lang="es-ES" smtClean="0"/>
              <a:t>Su contacto físico puede brindarle ternura, tranquilidad, comodidad, placer y alegría al bebé.</a:t>
            </a:r>
          </a:p>
          <a:p>
            <a:pPr>
              <a:buFontTx/>
              <a:buChar char="•"/>
            </a:pPr>
            <a:r>
              <a:rPr lang="es-ES" smtClean="0"/>
              <a:t>Estar simplemente junto a usted le da a su bebé una manera de sentir su respiración relajada y constante y lo ayuda a aprender a autorregularse. El sentido del tacto e ofrece al bebé muchas formas de explorar el mundo, tales como descubrir la temperatura, la textura y la presión.</a:t>
            </a:r>
          </a:p>
          <a:p>
            <a:pPr>
              <a:buFontTx/>
              <a:buChar char="•"/>
            </a:pPr>
            <a:r>
              <a:rPr lang="es-ES" smtClean="0"/>
              <a:t>Darle pecho al bebé, sostenerlo y acariciarlo son formas de estimular el crecimiento emocional del niño y el apego entre padre e hijo. El tacto estimula el desarrollo del cerebro y principalmente estimula el apego del bebé hacia usted. </a:t>
            </a:r>
          </a:p>
          <a:p>
            <a:pPr>
              <a:buFontTx/>
              <a:buChar char="•"/>
            </a:pPr>
            <a:r>
              <a:rPr lang="es-ES" smtClean="0"/>
              <a:t>Cada vez que toma en brazos al niño, lo cambia, lo baña, le conversa, juega con él, lo abraza, y le da un masaje suave, está estimulando sus cinco sentidos.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ln/>
        </p:spPr>
      </p:sp>
      <p:sp>
        <p:nvSpPr>
          <p:cNvPr id="51202" name="Rectangle 3"/>
          <p:cNvSpPr>
            <a:spLocks noGrp="1" noChangeArrowheads="1"/>
          </p:cNvSpPr>
          <p:nvPr>
            <p:ph type="body" idx="1"/>
          </p:nvPr>
        </p:nvSpPr>
        <p:spPr>
          <a:noFill/>
          <a:ln/>
        </p:spPr>
        <p:txBody>
          <a:bodyPr/>
          <a:lstStyle/>
          <a:p>
            <a:r>
              <a:rPr lang="es-ES" smtClean="0"/>
              <a:t>Lea los ejemplos de los afiches e incorpore además los siguientes puntos:</a:t>
            </a:r>
          </a:p>
          <a:p>
            <a:pPr>
              <a:buFontTx/>
              <a:buChar char="•"/>
            </a:pPr>
            <a:r>
              <a:rPr lang="es-ES" smtClean="0"/>
              <a:t>¿Hay algo más increíble que la primera sonrisa de un bebé? Al principio todo es sonrisas.</a:t>
            </a:r>
          </a:p>
          <a:p>
            <a:pPr>
              <a:buFontTx/>
              <a:buChar char="•"/>
            </a:pPr>
            <a:r>
              <a:rPr lang="es-ES" smtClean="0"/>
              <a:t>Según los expertos, cada experiencia positiva estimula el “centro de coordinación de la risa” del cerebro. A medida que el cerebro del bebé crece, puede generar lo que se conoce como “morirse de la risa” en que tanto los padres como el niño están totalmente involucrados y alegres riéndose en el momento.</a:t>
            </a:r>
          </a:p>
          <a:p>
            <a:pPr>
              <a:buFontTx/>
              <a:buChar char="•"/>
            </a:pPr>
            <a:r>
              <a:rPr lang="es-ES" smtClean="0"/>
              <a:t>La risa es un aspecto social y atrae la atención de las personas entre sí. Proporciona además una forma de conexión. De acuerdo a la investigación, la risa indica que todo está bien.</a:t>
            </a:r>
          </a:p>
          <a:p>
            <a:pPr>
              <a:buFontTx/>
              <a:buChar char="•"/>
            </a:pPr>
            <a:r>
              <a:rPr lang="es-ES" smtClean="0"/>
              <a:t>El desarrollo de la risa comienza con las sonrisas (nacimiento a los 3 meses), luego se convierte en risitas (entre 4 y 6 meses) y finalmente  se convierte en risa total (entre los 6 y los 12 meses).</a:t>
            </a:r>
          </a:p>
          <a:p>
            <a:pPr>
              <a:buFontTx/>
              <a:buChar char="•"/>
            </a:pPr>
            <a:r>
              <a:rPr lang="es-ES" smtClean="0"/>
              <a:t>Los niños se ríen o sonríen porque les da un sentido de placer y en algunos casos, alivio. Unas risitas o una risa fuerte con ganas les permite cambiar de un estado de confusión a entendimiento, de estímulo a resolución, de caos a orden, de peligro a seguridad. Los padres son clave en estas transiciones puesto que pueden ayudar a sus bebés a encontrar el sentido del humor en distintas situaciones.</a:t>
            </a:r>
          </a:p>
          <a:p>
            <a:pPr>
              <a:buFontTx/>
              <a:buChar char="•"/>
            </a:pPr>
            <a:r>
              <a:rPr lang="es-ES" smtClean="0"/>
              <a:t>Los estudios indican que la risa proporciona beneficios tanto para la salud mental como física. El humor ayuda a los niños pequeños a controlar la ansiedad y adquirir confianza; un sentido del humor saludable es una de las formas principales de cómo formar y mantener la autoestima de un niño.</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ln/>
        </p:spPr>
      </p:sp>
      <p:sp>
        <p:nvSpPr>
          <p:cNvPr id="53250" name="Rectangle 3"/>
          <p:cNvSpPr>
            <a:spLocks noGrp="1" noChangeArrowheads="1"/>
          </p:cNvSpPr>
          <p:nvPr>
            <p:ph type="body" idx="1"/>
          </p:nvPr>
        </p:nvSpPr>
        <p:spPr>
          <a:noFill/>
          <a:ln/>
        </p:spPr>
        <p:txBody>
          <a:bodyPr/>
          <a:lstStyle/>
          <a:p>
            <a:r>
              <a:rPr lang="es-ES" sz="1000" smtClean="0"/>
              <a:t>Lea los ejemplos de los afiches en la pared e incluya además los siguientes temas:</a:t>
            </a:r>
          </a:p>
          <a:p>
            <a:pPr>
              <a:buFontTx/>
              <a:buChar char="•"/>
            </a:pPr>
            <a:r>
              <a:rPr lang="es-ES" sz="1000" smtClean="0"/>
              <a:t>La investigación demuestra que los bebés aprenden a través del juego.</a:t>
            </a:r>
          </a:p>
          <a:p>
            <a:pPr>
              <a:buFontTx/>
              <a:buChar char="•"/>
            </a:pPr>
            <a:r>
              <a:rPr lang="es-ES" sz="1000" smtClean="0"/>
              <a:t>Cuando juegue con su niño, hágalo para divertirse.</a:t>
            </a:r>
          </a:p>
          <a:p>
            <a:pPr>
              <a:buFontTx/>
              <a:buChar char="•"/>
            </a:pPr>
            <a:r>
              <a:rPr lang="es-ES" sz="1000" smtClean="0"/>
              <a:t>A muchos bebés les encantan los juegos que demandan mucha energía. A menudo los papás  aportan un estilo singular de entretenimiento a la experiencia como padres y ofrecen juego bruscos que es crítico para el desarrollo emocional de un niño. Los estudios indican que el juego positivo con los predice qué tan bien los niños son vistos y aceptados por sus compañeros (de acuerdo a los psicólogos John y Julie Schwartz Gottman, expertos en matrimonio y paternidad). </a:t>
            </a:r>
          </a:p>
          <a:p>
            <a:pPr>
              <a:buFontTx/>
              <a:buChar char="•"/>
            </a:pPr>
            <a:r>
              <a:rPr lang="es-ES" sz="1000" smtClean="0"/>
              <a:t>La participación del papá y de los cuidadores que juegan de la manera que los papás generalmente lo hacen, trae como resultado un apego seguro con ellos, lo que a su vez, ayuda a los niños a desarrollarse emocional e intelectualmente.</a:t>
            </a:r>
          </a:p>
          <a:p>
            <a:pPr>
              <a:buFontTx/>
              <a:buChar char="•"/>
            </a:pPr>
            <a:r>
              <a:rPr lang="es-ES" sz="1000" smtClean="0"/>
              <a:t>Cuando jueguen con el bebé, olvídense de actuar como maestros por un momento. Mientras más puedan comportarse como un “niño” en ese momento, mejor. A continuación, les damos algunos consejos para jugar y divertirse con el bebé:</a:t>
            </a:r>
          </a:p>
          <a:p>
            <a:pPr lvl="1">
              <a:buFontTx/>
              <a:buChar char="•"/>
            </a:pPr>
            <a:r>
              <a:rPr lang="es-ES" sz="1000" smtClean="0"/>
              <a:t>Siga al bebé, imitando lo que está haciendo y prestando atención a lo que parece gustarle y responder bien.</a:t>
            </a:r>
          </a:p>
          <a:p>
            <a:pPr lvl="1">
              <a:buFontTx/>
              <a:buChar char="•"/>
            </a:pPr>
            <a:r>
              <a:rPr lang="es-ES" sz="1000" smtClean="0"/>
              <a:t>No trate de corregir. Los bebés disfrutan las cosas nuevas, pero si cada vez usted pone los anillos “en orden” eso puede que no sea divertido para ellos. De hecho, a menudo les es mucho más divertido poner los anillos grandes arriba de los pequeños.</a:t>
            </a:r>
          </a:p>
          <a:p>
            <a:pPr lvl="1">
              <a:buFontTx/>
              <a:buChar char="•"/>
            </a:pPr>
            <a:r>
              <a:rPr lang="es-ES" sz="1000" smtClean="0"/>
              <a:t>En vez de mostrarles lo interesante que es un juguete nuevo, deje que los niños se le muestren a usted.</a:t>
            </a:r>
          </a:p>
          <a:p>
            <a:pPr lvl="1">
              <a:buFontTx/>
              <a:buChar char="•"/>
            </a:pPr>
            <a:r>
              <a:rPr lang="es-ES" sz="1000" smtClean="0"/>
              <a:t>Éste es otro buen momento para conversar y narrar (por ejemplo, “ah, ya veo, ¡quieres colocar ese anillo grande sobre tu cabeza! ¿Es ese tu nuevo sombrero? Y no se olvide de sonreír y reír con el niño.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ln/>
        </p:spPr>
      </p:sp>
      <p:sp>
        <p:nvSpPr>
          <p:cNvPr id="18434" name="Rectangle 3"/>
          <p:cNvSpPr>
            <a:spLocks noGrp="1" noChangeArrowheads="1"/>
          </p:cNvSpPr>
          <p:nvPr>
            <p:ph type="body" idx="1"/>
          </p:nvPr>
        </p:nvSpPr>
        <p:spPr>
          <a:noFill/>
          <a:ln/>
        </p:spPr>
        <p:txBody>
          <a:bodyPr/>
          <a:lstStyle/>
          <a:p>
            <a:pPr eaLnBrk="1" hangingPunct="1"/>
            <a:r>
              <a:rPr lang="es-ES" smtClean="0"/>
              <a:t>Pregúntele al personal o a los padres qué hacen para apoyar el desarrollo saludable de un niño. Haga una lista en papel de afiche con todas las respuestas.</a:t>
            </a:r>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ln/>
        </p:spPr>
      </p:sp>
      <p:sp>
        <p:nvSpPr>
          <p:cNvPr id="55298" name="Rectangle 3"/>
          <p:cNvSpPr>
            <a:spLocks noGrp="1" noChangeArrowheads="1"/>
          </p:cNvSpPr>
          <p:nvPr>
            <p:ph type="body" idx="1"/>
          </p:nvPr>
        </p:nvSpPr>
        <p:spPr>
          <a:noFill/>
          <a:ln/>
        </p:spPr>
        <p:txBody>
          <a:bodyPr/>
          <a:lstStyle/>
          <a:p>
            <a:r>
              <a:rPr lang="es-ES" sz="1000" smtClean="0"/>
              <a:t>Nota del instructor: Esta actividad puede realizarse en un grupo grande o en pares primero, luego invitar a los participantes a compartir y anotar sus respuestas.</a:t>
            </a:r>
          </a:p>
          <a:p>
            <a:endParaRPr lang="es-ES" sz="1000" smtClean="0"/>
          </a:p>
          <a:p>
            <a:r>
              <a:rPr lang="es-ES" sz="1000" smtClean="0"/>
              <a:t>Pregúnteles a los participantes por qué el cuidar de sí mismo es una parte importante para desarrollar el apego con un bebé. </a:t>
            </a:r>
          </a:p>
          <a:p>
            <a:endParaRPr lang="es-ES" sz="1000" smtClean="0"/>
          </a:p>
          <a:p>
            <a:r>
              <a:rPr lang="es-ES" sz="1000" smtClean="0"/>
              <a:t>Anote las respuestas en el papel de afiche que tiene sobre la pared. A medida que los participantes van compartiendo sus respuestas, indique lo siguiente:</a:t>
            </a:r>
          </a:p>
          <a:p>
            <a:pPr>
              <a:buFontTx/>
              <a:buChar char="•"/>
            </a:pPr>
            <a:r>
              <a:rPr lang="es-ES" sz="1000" smtClean="0"/>
              <a:t>Si bien es importante que los padres respondan a los bebés y cuiden de sus necesidades, también es importante que los padres se preocupen de su propio bienestar.</a:t>
            </a:r>
          </a:p>
          <a:p>
            <a:pPr>
              <a:buFontTx/>
              <a:buChar char="•"/>
            </a:pPr>
            <a:r>
              <a:rPr lang="es-ES" sz="1000" smtClean="0"/>
              <a:t>Cuando los padres se preocupan de sí mismos, física y emocionalmente, estarán en mejor disposición de satisfacer las necesidades de sus bebés y participar en actividades e interacciones que fortalezcan su apego al bebé.</a:t>
            </a:r>
          </a:p>
          <a:p>
            <a:pPr>
              <a:buFontTx/>
              <a:buChar char="•"/>
            </a:pPr>
            <a:r>
              <a:rPr lang="es-ES" sz="1000" smtClean="0"/>
              <a:t>Para las madres, recuperarse del parto toma tiempo, así que tienen que preocuparse por cuidar su cuerpo.</a:t>
            </a:r>
          </a:p>
          <a:p>
            <a:pPr>
              <a:buFontTx/>
              <a:buChar char="•"/>
            </a:pPr>
            <a:r>
              <a:rPr lang="es-ES" sz="1000" smtClean="0"/>
              <a:t>Tanto las madres como los padres pueden sufrir ansiedad, estrés, depresión, cansancio e irritabilidad.  A veces, pueden sentir que desean alejarse uno del otro o incluso del mundo en general. Muchas mujeres pasan por cambios de estados de ánimo. Es bueno saber que estos sentimientos y cambios de los estados de ánimo son normales. Con tiempo y atención van disminuyendo a medida que se establecen rutinas diarias y los padres descubren una “nueva rutina normal”.</a:t>
            </a:r>
          </a:p>
          <a:p>
            <a:endParaRPr lang="es-ES" sz="1000" smtClean="0"/>
          </a:p>
          <a:p>
            <a:r>
              <a:rPr lang="es-ES" sz="1000" smtClean="0"/>
              <a:t>Luego pregúnteles a los participantes qué es lo que ellos hacen mismos ya para cuidarse. Anote las respuestas en las hojas que tiene en la pared. Use la próxima diapositiva para concluir</a:t>
            </a:r>
            <a:r>
              <a:rPr lang="es-ES_tradnl" sz="1000" smtClean="0"/>
              <a:t>. </a:t>
            </a:r>
            <a:endParaRPr lang="en-US" sz="100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a:ln/>
        </p:spPr>
      </p:sp>
      <p:sp>
        <p:nvSpPr>
          <p:cNvPr id="57346" name="Rectangle 3"/>
          <p:cNvSpPr>
            <a:spLocks noGrp="1" noChangeArrowheads="1"/>
          </p:cNvSpPr>
          <p:nvPr>
            <p:ph type="body" idx="1"/>
          </p:nvPr>
        </p:nvSpPr>
        <p:spPr>
          <a:noFill/>
          <a:ln/>
        </p:spPr>
        <p:txBody>
          <a:bodyPr/>
          <a:lstStyle/>
          <a:p>
            <a:r>
              <a:rPr lang="es-ES" smtClean="0"/>
              <a:t>Compare las respuestas de los participantes con aquellas de la diapositiva. Indique aquellas respuestas que no se mencionaron durante la discusión:</a:t>
            </a:r>
          </a:p>
          <a:p>
            <a:pPr>
              <a:buFontTx/>
              <a:buChar char="•"/>
            </a:pPr>
            <a:r>
              <a:rPr lang="es-ES" smtClean="0"/>
              <a:t>Ejercicio (para las madres, con la aprobación del doctor)</a:t>
            </a:r>
          </a:p>
          <a:p>
            <a:pPr>
              <a:buFontTx/>
              <a:buChar char="•"/>
            </a:pPr>
            <a:r>
              <a:rPr lang="es-ES" smtClean="0"/>
              <a:t> Darse tiempo para descansar</a:t>
            </a:r>
          </a:p>
          <a:p>
            <a:pPr>
              <a:buFontTx/>
              <a:buChar char="•"/>
            </a:pPr>
            <a:r>
              <a:rPr lang="es-ES" smtClean="0"/>
              <a:t> Intentar la relajación o meditación</a:t>
            </a:r>
          </a:p>
          <a:p>
            <a:pPr>
              <a:buFontTx/>
              <a:buChar char="•"/>
            </a:pPr>
            <a:r>
              <a:rPr lang="es-ES" smtClean="0"/>
              <a:t> Recibir masajes</a:t>
            </a:r>
          </a:p>
          <a:p>
            <a:pPr>
              <a:buFontTx/>
              <a:buChar char="•"/>
            </a:pPr>
            <a:r>
              <a:rPr lang="es-ES" smtClean="0"/>
              <a:t> Comer alimentos nutritivos y tomar bastante agua</a:t>
            </a:r>
          </a:p>
          <a:p>
            <a:pPr>
              <a:buFontTx/>
              <a:buChar char="•"/>
            </a:pPr>
            <a:r>
              <a:rPr lang="es-ES" smtClean="0"/>
              <a:t> Conversar sobre el estrés que le está afectando.</a:t>
            </a:r>
          </a:p>
          <a:p>
            <a:pPr>
              <a:buFontTx/>
              <a:buChar char="•"/>
            </a:pPr>
            <a:r>
              <a:rPr lang="es-ES" smtClean="0"/>
              <a:t> Permitir que otros en quienes confía le ayuden a usted y a su bebé</a:t>
            </a:r>
          </a:p>
          <a:p>
            <a:pPr>
              <a:buFontTx/>
              <a:buChar char="•"/>
            </a:pPr>
            <a:r>
              <a:rPr lang="es-ES" smtClean="0"/>
              <a:t> Buscar apoyo en su pareja, en amigos de la familia, o un profesional capacitado (es de especial importancia buscar ayuda de un profesional si con el tiempo los sentimientos negativos o aquellos que le causan dificultad no desaparecen).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ln/>
        </p:spPr>
      </p:sp>
      <p:sp>
        <p:nvSpPr>
          <p:cNvPr id="59394" name="Rectangle 3"/>
          <p:cNvSpPr>
            <a:spLocks noGrp="1" noChangeArrowheads="1"/>
          </p:cNvSpPr>
          <p:nvPr>
            <p:ph type="body" idx="1"/>
          </p:nvPr>
        </p:nvSpPr>
        <p:spPr>
          <a:noFill/>
          <a:ln/>
        </p:spPr>
        <p:txBody>
          <a:bodyPr/>
          <a:lstStyle/>
          <a:p>
            <a:r>
              <a:rPr lang="es-ES" smtClean="0"/>
              <a:t>Destaque lo siguiente:</a:t>
            </a:r>
          </a:p>
          <a:p>
            <a:pPr marL="742950" lvl="1" indent="-285750">
              <a:buFontTx/>
              <a:buChar char="•"/>
            </a:pPr>
            <a:r>
              <a:rPr lang="es-ES" smtClean="0"/>
              <a:t>El mayor regalo que le puede dar a un bebé es una buena relación afectiva mutua.</a:t>
            </a:r>
          </a:p>
          <a:p>
            <a:pPr marL="742950" lvl="1" indent="-285750">
              <a:buFontTx/>
              <a:buChar char="•"/>
            </a:pPr>
            <a:r>
              <a:rPr lang="es-ES" smtClean="0"/>
              <a:t>Durante esta sesión, hemos dialogado sobre el apego y las maneras en que ustedes pueden fortalecer los vínculos y apego con su niño.</a:t>
            </a:r>
          </a:p>
          <a:p>
            <a:pPr marL="742950" lvl="1" indent="-285750">
              <a:buFontTx/>
              <a:buChar char="•"/>
            </a:pPr>
            <a:r>
              <a:rPr lang="es-ES" smtClean="0"/>
              <a:t>Existen muchas cosas que ya puede hacer para una buena relación padre-hijo. Y, es posible que aun haya algo nuevo que le gustaría intentar.</a:t>
            </a:r>
          </a:p>
          <a:p>
            <a:endParaRPr lang="es-ES" smtClean="0"/>
          </a:p>
          <a:p>
            <a:r>
              <a:rPr lang="es-ES" smtClean="0"/>
              <a:t>Explique que en esta última actividad los participantes tendrán la oportunidad de pensar de lo que han aprendido durante la sesión sobre el apego y cómo pueden fortalecer el apego con su hijo. Distribuya a los participantes la “Hoja de trabajo 6: Para recordar lo aprendido” y déles las siguientes instrucciones:</a:t>
            </a:r>
          </a:p>
          <a:p>
            <a:pPr marL="742950" lvl="1" indent="-285750">
              <a:buFontTx/>
              <a:buChar char="•"/>
            </a:pPr>
            <a:r>
              <a:rPr lang="es-ES" smtClean="0"/>
              <a:t>Esta hoja de trabajo se divide en tres: Cosas que hago habitualmente, cosas que hago a veces pero que me gustaría hacer más a menudo, y cosas que no he hecho aún, pero que me gustaría intentar.</a:t>
            </a:r>
          </a:p>
          <a:p>
            <a:pPr marL="742950" lvl="1" indent="-285750">
              <a:buFontTx/>
              <a:buChar char="•"/>
            </a:pPr>
            <a:r>
              <a:rPr lang="es-ES" smtClean="0"/>
              <a:t>Para cada sección, anote una o más formas en las que ya se comunica bien con su hijo y las nuevas formas que le gustaría intentar.</a:t>
            </a:r>
          </a:p>
          <a:p>
            <a:endParaRPr lang="es-ES" smtClean="0"/>
          </a:p>
          <a:p>
            <a:r>
              <a:rPr lang="es-ES" smtClean="0"/>
              <a:t>Nota del instructor: Según el tiempo y las características de sus participantes, decida cuántas ideas desea que los participantes escriban en cada sección. Usted también puede decidir si desea que los participantes compartan estas ideas en pares, en grupos pequeños de 3 a 4 personas, y/o con todo el grupo.</a:t>
            </a:r>
          </a:p>
          <a:p>
            <a:endParaRPr lang="es-ES" smtClean="0"/>
          </a:p>
          <a:p>
            <a:r>
              <a:rPr lang="es-ES" smtClean="0"/>
              <a:t>Vea la sección de notas en la última diapositiva para ver los temas de resumen.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ln/>
        </p:spPr>
      </p:sp>
      <p:sp>
        <p:nvSpPr>
          <p:cNvPr id="61442" name="Rectangle 3"/>
          <p:cNvSpPr>
            <a:spLocks noGrp="1" noChangeArrowheads="1"/>
          </p:cNvSpPr>
          <p:nvPr>
            <p:ph type="body" idx="1"/>
          </p:nvPr>
        </p:nvSpPr>
        <p:spPr>
          <a:noFill/>
          <a:ln/>
        </p:spPr>
        <p:txBody>
          <a:bodyPr/>
          <a:lstStyle/>
          <a:p>
            <a:r>
              <a:rPr lang="es-ES" smtClean="0"/>
              <a:t>Resuma la actividad y la sesión con lo siguiente:</a:t>
            </a:r>
          </a:p>
          <a:p>
            <a:pPr marL="742950" lvl="1" indent="-285750">
              <a:buFontTx/>
              <a:buChar char="•"/>
            </a:pPr>
            <a:r>
              <a:rPr lang="es-ES" smtClean="0"/>
              <a:t>La investigación sobre el tema del apego es muy clara. Lo que mejor para establecer un vínculo fuerte y seguro entre padres e hijos o cuidadores-niño a lo largo de su desarrollo es la su presencia constante, cariñosa, y receptiva.</a:t>
            </a:r>
          </a:p>
          <a:p>
            <a:pPr marL="742950" lvl="1" indent="-285750">
              <a:buFontTx/>
              <a:buChar char="•"/>
            </a:pPr>
            <a:r>
              <a:rPr lang="es-ES" smtClean="0"/>
              <a:t>Cuando los niños tienen apegos seguros con sus maestras, aprenden que son queridos. Aprenden a confiar. Aprenden que el mundo es un lugar seguro. Se ha demostrado que los niños que tienen apegos seguros sacan provecho de sus oportunidades en la vida. Están convencidos que sí importan.</a:t>
            </a:r>
          </a:p>
          <a:p>
            <a:pPr marL="742950" lvl="1" indent="-285750">
              <a:buFontTx/>
              <a:buChar char="•"/>
            </a:pPr>
            <a:r>
              <a:rPr lang="es-ES" smtClean="0"/>
              <a:t>Lo más importante que deben recordar es la calidad de sus interacciones con el bebé es más importante que la cantidad de estas. Cuando estén con su niño, goce el momento. Disfrute el tiempo que tiene y preste atención al placer que su bebé siente estando con usted.</a:t>
            </a:r>
          </a:p>
          <a:p>
            <a:pPr marL="742950" lvl="1" indent="-285750">
              <a:buFontTx/>
              <a:buChar char="•"/>
            </a:pPr>
            <a:r>
              <a:rPr lang="es-ES" smtClean="0"/>
              <a:t>Recuerde que crear y mantener el apego es un viaje, no un destino. Es un proceso al cual debe prestar atención constante.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a:noFill/>
          <a:ln/>
        </p:spPr>
        <p:txBody>
          <a:bodyPr/>
          <a:lstStyle/>
          <a:p>
            <a:pPr eaLnBrk="1" hangingPunct="1"/>
            <a:r>
              <a:rPr lang="es-ES" smtClean="0"/>
              <a:t>Resuma las respuestas de los participantes usando los puntos destacados anteriormente. Haga notar cómo las respuestas de los participantes son parecidas a las de estas listas. Muestre además que “las relaciones afectivas mutuas y positivas” están </a:t>
            </a:r>
            <a:r>
              <a:rPr lang="es-ES" b="1" smtClean="0"/>
              <a:t>acentuadas</a:t>
            </a:r>
            <a:r>
              <a:rPr lang="es-ES" smtClean="0"/>
              <a:t> porque es dentro de estas relaciones afectivas que el apego, tema central de esta sesión, se desarrolla entre los adultos y los bebés a quienes cuidan.</a:t>
            </a: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ln/>
        </p:spPr>
      </p:sp>
      <p:sp>
        <p:nvSpPr>
          <p:cNvPr id="22530" name="Rectangle 3"/>
          <p:cNvSpPr>
            <a:spLocks noGrp="1" noChangeArrowheads="1"/>
          </p:cNvSpPr>
          <p:nvPr>
            <p:ph type="body" idx="1"/>
          </p:nvPr>
        </p:nvSpPr>
        <p:spPr>
          <a:noFill/>
          <a:ln/>
        </p:spPr>
        <p:txBody>
          <a:bodyPr/>
          <a:lstStyle/>
          <a:p>
            <a:r>
              <a:rPr lang="es-ES" smtClean="0"/>
              <a:t>Haga notar lo siguiente:</a:t>
            </a:r>
          </a:p>
          <a:p>
            <a:endParaRPr lang="es-ES" smtClean="0"/>
          </a:p>
          <a:p>
            <a:r>
              <a:rPr lang="es-ES" smtClean="0"/>
              <a:t>Desde el momento de su llegada, los bebés ya están listos para enseñarnos lo que necesitan.</a:t>
            </a:r>
          </a:p>
          <a:p>
            <a:pPr>
              <a:buFontTx/>
              <a:buChar char="•"/>
            </a:pPr>
            <a:r>
              <a:rPr lang="es-ES" smtClean="0"/>
              <a:t>A medida que aprende, reconoce, y proporciona lo que la niña necesita, ella recibirá información crítica sobre sí misma, sus relaciones y el mundo que la rodea.</a:t>
            </a:r>
          </a:p>
          <a:p>
            <a:pPr>
              <a:buFontTx/>
              <a:buChar char="•"/>
            </a:pPr>
            <a:r>
              <a:rPr lang="es-ES" smtClean="0"/>
              <a:t>Este proceso mutuo no ocurre de un día para otro. Piense sobre esto como un proceso de aprendizaje, como un viaje y no un destino; es decir, es uno de los viajes más importantes, si no el más importante que emprenderá con un niño.</a:t>
            </a:r>
          </a:p>
          <a:p>
            <a:pPr>
              <a:buFontTx/>
              <a:buChar char="•"/>
            </a:pPr>
            <a:r>
              <a:rPr lang="es-ES" smtClean="0"/>
              <a:t>Los momentos que pasa aprendiendo sobre su bebé la ayudarán a criar a un ser humano que confía y es emocionalmente seguro. No importa si su hijo es adoptado, si está proporcionando cuidado como hogar adoptivo, si está trabajando o está desempleado, o si es padre o madre divorciado(a) __ igual puede darle suficiente atención al su niño para que llegue a ser un adulto saludable. Nunca es demasiado temprano o demasiado tarde para proporcionar un cuidado cariñoso y receptivo y formar un apego saludable con su hijo. </a:t>
            </a:r>
          </a:p>
          <a:p>
            <a:endParaRPr lang="es-ES" smtClean="0"/>
          </a:p>
          <a:p>
            <a:r>
              <a:rPr lang="es-ES" smtClean="0"/>
              <a:t>Pregunte: Entonces, ¿Qué es apego? ¿Qué significa? Use la diapositiva siguiente para comenzar a explorar este concepto.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ln/>
        </p:spPr>
      </p:sp>
      <p:sp>
        <p:nvSpPr>
          <p:cNvPr id="24578" name="Rectangle 3"/>
          <p:cNvSpPr>
            <a:spLocks noGrp="1" noChangeArrowheads="1"/>
          </p:cNvSpPr>
          <p:nvPr>
            <p:ph type="body" idx="1"/>
          </p:nvPr>
        </p:nvSpPr>
        <p:spPr>
          <a:noFill/>
          <a:ln/>
        </p:spPr>
        <p:txBody>
          <a:bodyPr/>
          <a:lstStyle/>
          <a:p>
            <a:r>
              <a:rPr lang="es-ES" smtClean="0"/>
              <a:t>Lea la diapositiva y destaque lo siguiente:</a:t>
            </a:r>
          </a:p>
          <a:p>
            <a:pPr>
              <a:buFontTx/>
              <a:buChar char="•"/>
            </a:pPr>
            <a:r>
              <a:rPr lang="es-ES" smtClean="0"/>
              <a:t>Los bebés por naturaleza forman apegos con las personas que proveen su cuidado diario, incluso con los adultos que no son tan cariñosos.</a:t>
            </a:r>
          </a:p>
          <a:p>
            <a:pPr>
              <a:buFontTx/>
              <a:buChar char="•"/>
            </a:pPr>
            <a:r>
              <a:rPr lang="es-ES" smtClean="0"/>
              <a:t>El apego saludable depende principalmente de la conducta de la madre o del padre o de la persona que provee el cuidado. Es la naturaleza del apego lo que hace la diferencia para toda una vida, de modo que es importante que el proceso de apego comience lo antes posible. </a:t>
            </a:r>
          </a:p>
          <a:p>
            <a:pPr>
              <a:buFontTx/>
              <a:buChar char="•"/>
            </a:pPr>
            <a:r>
              <a:rPr lang="es-ES" smtClean="0"/>
              <a:t>El apego que ofrece seguridad ayuda a los bebés a comprender que la madre o el padre o la persona que provee el cuidado es una fuente de sosiego y una base estable desde la cual explorar y jugar. Cuando los apegos son seguros, los niños aprenden que son queridos. Para ellos, el mundo se convierte en un lugar seguro. Van a confiar en que las maestras son confiables y a quienes pueden recurrir. Los niños aprenden que ellos importan.</a:t>
            </a:r>
          </a:p>
          <a:p>
            <a:pPr>
              <a:buFontTx/>
              <a:buChar char="•"/>
            </a:pPr>
            <a:r>
              <a:rPr lang="es-ES" smtClean="0"/>
              <a:t>Cuando los bebés tienen una base emocional de confianza, pueden crecer y convertirse en adultos seguros de sí mismos, cariñosos, y capaces de desarrollar y mantener relaciones afectivas a través de toda su vida.</a:t>
            </a: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a:ln/>
        </p:spPr>
        <p:txBody>
          <a:bodyPr/>
          <a:lstStyle/>
          <a:p>
            <a:r>
              <a:rPr lang="es-ES" smtClean="0"/>
              <a:t>A medida que examina los puntos de la diapositiva, destaque lo siguiente: </a:t>
            </a:r>
          </a:p>
          <a:p>
            <a:pPr>
              <a:buFontTx/>
              <a:buChar char="•"/>
            </a:pPr>
            <a:r>
              <a:rPr lang="es-ES" smtClean="0"/>
              <a:t>Existen beneficios a largo plazo del apego saludable. Los estudios que han dado seguimiento a los niños desde su nacimiento hasta la edad adulta sugieren que el apego saludable temprano es el mejor predictor del desarrollo intelectual de los niños. </a:t>
            </a:r>
          </a:p>
          <a:p>
            <a:pPr>
              <a:buFontTx/>
              <a:buChar char="•"/>
            </a:pPr>
            <a:r>
              <a:rPr lang="es-ES" smtClean="0"/>
              <a:t> Los bebés que están expuestos a un apego saludable temprano logran:</a:t>
            </a:r>
          </a:p>
          <a:p>
            <a:pPr lvl="1">
              <a:buFontTx/>
              <a:buChar char="•"/>
            </a:pPr>
            <a:r>
              <a:rPr lang="es-ES" smtClean="0"/>
              <a:t>Controlar el estrés y la frustración de buena forma</a:t>
            </a:r>
          </a:p>
          <a:p>
            <a:pPr lvl="1">
              <a:buFontTx/>
              <a:buChar char="•"/>
            </a:pPr>
            <a:r>
              <a:rPr lang="es-ES" smtClean="0"/>
              <a:t>Desarrollar habilidades sociales y emocionales y autoestima.</a:t>
            </a:r>
          </a:p>
          <a:p>
            <a:pPr lvl="1">
              <a:buFontTx/>
              <a:buChar char="•"/>
            </a:pPr>
            <a:r>
              <a:rPr lang="es-ES" smtClean="0"/>
              <a:t>Desarrollar confianza en sí mismos e independencia (logran confiar más en sus capacidades)</a:t>
            </a:r>
          </a:p>
          <a:p>
            <a:pPr lvl="1">
              <a:buFontTx/>
              <a:buChar char="•"/>
            </a:pPr>
            <a:r>
              <a:rPr lang="es-ES" smtClean="0"/>
              <a:t>Aumentar sus posibilidades de éxito académico (estar más motivados para aprender; les va mejor en la escuela)</a:t>
            </a:r>
          </a:p>
          <a:p>
            <a:pPr lvl="1">
              <a:buFontTx/>
              <a:buChar char="•"/>
            </a:pPr>
            <a:r>
              <a:rPr lang="es-ES" smtClean="0"/>
              <a:t>Desarrollar relaciones afectivas y buenas amistades (forman relaciones saludables; desarrollan más habilidades para resolver problemas).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a:ln/>
        </p:spPr>
        <p:txBody>
          <a:bodyPr/>
          <a:lstStyle/>
          <a:p>
            <a:r>
              <a:rPr lang="es-ES" smtClean="0"/>
              <a:t>Examine las conductas de la diapositiva y destaque los siguientes puntos:</a:t>
            </a:r>
          </a:p>
          <a:p>
            <a:pPr>
              <a:buFontTx/>
              <a:buChar char="•"/>
            </a:pPr>
            <a:r>
              <a:rPr lang="es-ES" smtClean="0"/>
              <a:t>Típicamente, los niños que se sienten apegados de manera segura a sus padres o a la persona que los cuidan demuestran estas conductas.</a:t>
            </a:r>
          </a:p>
          <a:p>
            <a:pPr>
              <a:buFontTx/>
              <a:buChar char="•"/>
            </a:pPr>
            <a:r>
              <a:rPr lang="es-ES" smtClean="0"/>
              <a:t>Sin embargo, a veces los niños que están apegados a sus padres no se comportan de esta manera. Por ejemplo, algunos niños que demuestran  apegos seguros pocas veces se sienten tristes cuando se van sus padres o las maestras. Otros niños se sienten tristes al finalizar el día cuando los padres los recogen </a:t>
            </a:r>
            <a:r>
              <a:rPr lang="es-ES_tradnl" smtClean="0"/>
              <a:t>centro de cuidado infantil</a:t>
            </a:r>
            <a:r>
              <a:rPr lang="es-ES" smtClean="0"/>
              <a:t>. Para los niños, algunas transiciones son simplemente difíciles.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ln/>
        </p:spPr>
      </p:sp>
      <p:sp>
        <p:nvSpPr>
          <p:cNvPr id="30722" name="Rectangle 3"/>
          <p:cNvSpPr>
            <a:spLocks noGrp="1" noChangeArrowheads="1"/>
          </p:cNvSpPr>
          <p:nvPr>
            <p:ph type="body" idx="1"/>
          </p:nvPr>
        </p:nvSpPr>
        <p:spPr>
          <a:noFill/>
          <a:ln/>
        </p:spPr>
        <p:txBody>
          <a:bodyPr/>
          <a:lstStyle/>
          <a:p>
            <a:r>
              <a:rPr lang="es-ES" sz="1000" smtClean="0"/>
              <a:t>Destaque los siguientes puntos:</a:t>
            </a:r>
          </a:p>
          <a:p>
            <a:pPr>
              <a:buFontTx/>
              <a:buChar char="•"/>
            </a:pPr>
            <a:r>
              <a:rPr lang="es-ES" sz="1000" smtClean="0"/>
              <a:t>Cuando los padres y los proveedores leen las señales de un bebé (idioma corporal  e intentos de comunicación; por ejemplo, el llanto, las expresiones faciales, encorvar la espalda, girar, buscar el pecho de su madre, la sonrisa, etc.) y responden a su hijo de una manera sensible, reafirmante y constante, crean un apego seguro y saludable. ¿Cómo? </a:t>
            </a:r>
          </a:p>
          <a:p>
            <a:pPr>
              <a:buFontTx/>
              <a:buChar char="•"/>
            </a:pPr>
            <a:r>
              <a:rPr lang="es-ES" sz="1000" smtClean="0"/>
              <a:t>Para un bebé es importante que la persona que lo cuida entienda lo que él o ella necesita. Cuando eso ocurre, el bebé aprende a confiar en esa persona. </a:t>
            </a:r>
          </a:p>
          <a:p>
            <a:pPr>
              <a:buFontTx/>
              <a:buChar char="•"/>
            </a:pPr>
            <a:r>
              <a:rPr lang="es-ES" sz="1000" smtClean="0"/>
              <a:t>Un concepto clave de la teoría del apego es que la dependencia del un niño lleva a la independencia. Es decir, sólo cuando los niños sienten que pueden contar con sus padres y con las personas que los cuidan y cuando siempre encuentran que el mundo es un lugar seguro y accesible, es que pueden desarrollar la confianza para explorar por sí solos.  </a:t>
            </a:r>
          </a:p>
          <a:p>
            <a:pPr>
              <a:buFontTx/>
              <a:buChar char="•"/>
            </a:pPr>
            <a:r>
              <a:rPr lang="es-ES" sz="1000" smtClean="0"/>
              <a:t>Ustedes pueden preguntarse si ¿Acurrucar demasiado al niño lo va a hacer demasiado apegado e inseguro? ¿Demasiado amor va a sofocar al niño? Hay quienes consideran como una práctica común dejar llorar al niño para no malcriarlo. Pero existe un número cada vez mayor de estudios que están dando a conocer nueva información con respecto a este tema. La mayoría de las veces, ahora los expertos aconsejan que es necesario atender a ese niño.</a:t>
            </a:r>
          </a:p>
          <a:p>
            <a:pPr>
              <a:buFontTx/>
              <a:buChar char="•"/>
            </a:pPr>
            <a:r>
              <a:rPr lang="es-ES" sz="1000" smtClean="0"/>
              <a:t>Tampoco quiere decir que a un niño hay que darle lo que pide. Hágale saber que usted lo escucha y está tratando de entender su experiencia. Por ejemplo, cuando le cambia el pañal al bebé y el niño reclama, no se de por vencida; siga cambiando el pañal y a la misma vez reconozca la angustia del niño diciendo: “Sé que te molesta. ¡No quieres que te cambien el pañal! Quieres jugar y moverte.  Vamos a terminar pronto y te apuesto a que te sentirás mejor. Entonces vamos a poder jugar juntos nuevamente”. Puede que las palabras no signifiquen mucho para un niño recién nacido o muy pequeño. Pero, el tono que utilice ayuda a reafirmarle que lo entiende; que entiende su frustración y su incomodidad.</a:t>
            </a:r>
          </a:p>
          <a:p>
            <a:pPr>
              <a:buFontTx/>
              <a:buChar char="•"/>
            </a:pPr>
            <a:r>
              <a:rPr lang="es-ES" sz="1000" smtClean="0"/>
              <a:t>Este tipo de atención y cuidado es de especial importancia durante los primeros años de vida, puesto que es cuando el cerebro tiene su tasa de desarrollo más rápido.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ln/>
        </p:spPr>
      </p:sp>
      <p:sp>
        <p:nvSpPr>
          <p:cNvPr id="32770" name="Rectangle 3"/>
          <p:cNvSpPr>
            <a:spLocks noGrp="1" noChangeArrowheads="1"/>
          </p:cNvSpPr>
          <p:nvPr>
            <p:ph type="body" idx="1"/>
          </p:nvPr>
        </p:nvSpPr>
        <p:spPr>
          <a:noFill/>
          <a:ln/>
        </p:spPr>
        <p:txBody>
          <a:bodyPr/>
          <a:lstStyle/>
          <a:p>
            <a:pPr eaLnBrk="1" hangingPunct="1"/>
            <a:r>
              <a:rPr lang="es-ES" smtClean="0"/>
              <a:t>Examine brevemente los cinco pasos. Explique que la próxima parte de la sesión explorará cada uno de estos pasos en más detalle.</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3" cstate="print"/>
          <a:srcRect/>
          <a:stretch>
            <a:fillRect/>
          </a:stretch>
        </p:blipFill>
        <p:spPr bwMode="auto">
          <a:xfrm>
            <a:off x="800100" y="2925763"/>
            <a:ext cx="7543800" cy="138112"/>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normAutofit/>
          </a:bodyPr>
          <a:lstStyle>
            <a:lvl1pPr>
              <a:defRPr sz="3600" b="1">
                <a:solidFill>
                  <a:schemeClr val="bg1"/>
                </a:solidFill>
                <a:latin typeface="Century Gothic"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B3D28FF5-EAD1-4327-992A-2CE710B61CB5}" type="datetimeFigureOut">
              <a:rPr lang="en-US"/>
              <a:pPr>
                <a:defRPr/>
              </a:pPr>
              <a:t>4/22/2012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26EFAE3-7DAD-4926-8AA8-8F82A07C6C31}" type="slidenum">
              <a:rPr lang="en-US"/>
              <a:pPr>
                <a:defRPr/>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4F82A8-173E-468E-8590-F56777DD1BE5}" type="datetimeFigureOut">
              <a:rPr lang="en-US"/>
              <a:pPr>
                <a:defRPr/>
              </a:pPr>
              <a:t>4/22/2012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FDB5E5-DA11-4121-95CE-913E0E39A173}" type="slidenum">
              <a:rPr lang="en-US"/>
              <a:pPr>
                <a:defRPr/>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50F51CC-22D8-4161-BC8E-5F924C4CCF27}" type="datetimeFigureOut">
              <a:rPr lang="en-US"/>
              <a:pPr>
                <a:defRPr/>
              </a:pPr>
              <a:t>4/22/2012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844F0C-B5B1-4FAB-853B-DA209F935D17}" type="slidenum">
              <a:rPr lang="en-US"/>
              <a:pPr>
                <a:defRPr/>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srcRect/>
          <a:stretch>
            <a:fillRect/>
          </a:stretch>
        </p:blipFill>
        <p:spPr bwMode="auto">
          <a:xfrm>
            <a:off x="762000" y="1128713"/>
            <a:ext cx="7543800" cy="38100"/>
          </a:xfrm>
          <a:prstGeom prst="rect">
            <a:avLst/>
          </a:prstGeom>
          <a:noFill/>
          <a:ln w="9525">
            <a:noFill/>
            <a:miter lim="800000"/>
            <a:headEnd/>
            <a:tailEnd/>
          </a:ln>
        </p:spPr>
      </p:pic>
      <p:sp>
        <p:nvSpPr>
          <p:cNvPr id="2" name="Title 1"/>
          <p:cNvSpPr>
            <a:spLocks noGrp="1"/>
          </p:cNvSpPr>
          <p:nvPr>
            <p:ph type="title"/>
          </p:nvPr>
        </p:nvSpPr>
        <p:spPr>
          <a:xfrm>
            <a:off x="457200" y="0"/>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76400"/>
            <a:ext cx="8229600" cy="4525963"/>
          </a:xfrm>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99850572-19F8-42CD-ADEA-F61DFA2DDA4C}" type="datetimeFigureOut">
              <a:rPr lang="en-US"/>
              <a:pPr>
                <a:defRPr/>
              </a:pPr>
              <a:t>4/22/2012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0103D8A-E6C5-4BAE-B5AA-B17D5BDACEE6}" type="slidenum">
              <a:rPr lang="en-US"/>
              <a:pPr>
                <a:defRPr/>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249F1B9-F471-401E-A7BF-02DCE7A1A3E7}" type="datetimeFigureOut">
              <a:rPr lang="en-US"/>
              <a:pPr>
                <a:defRPr/>
              </a:pPr>
              <a:t>4/22/2012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70E29B-D36B-49FD-A98F-F1ABD23C2B82}" type="slidenum">
              <a:rPr lang="en-US"/>
              <a:pPr>
                <a:defRPr/>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3A5F37-8C3F-4227-9AC2-2C8CDBFC51E6}" type="datetimeFigureOut">
              <a:rPr lang="en-US"/>
              <a:pPr>
                <a:defRPr/>
              </a:pPr>
              <a:t>4/22/2012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505387C-44B5-4474-99AA-8C5A1A6EFFC9}" type="slidenum">
              <a:rPr lang="en-US"/>
              <a:pPr>
                <a:defRPr/>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F2B1AFA-6C00-434C-AED9-9A39A95B9DBD}" type="datetimeFigureOut">
              <a:rPr lang="en-US"/>
              <a:pPr>
                <a:defRPr/>
              </a:pPr>
              <a:t>4/22/2012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8FBC534-5016-4821-A776-6FF4BDF2E794}" type="slidenum">
              <a:rPr lang="en-US"/>
              <a:pPr>
                <a:defRPr/>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9F73775-967A-42A2-BD19-F019EEB4DA30}" type="datetimeFigureOut">
              <a:rPr lang="en-US"/>
              <a:pPr>
                <a:defRPr/>
              </a:pPr>
              <a:t>4/22/2012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222C561-D4B4-4BD0-95BD-C9B97C37A707}" type="slidenum">
              <a:rPr lang="en-US"/>
              <a:pPr>
                <a:defRPr/>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2F79B0-DCEF-4E8E-B73F-90DF070C7858}" type="datetimeFigureOut">
              <a:rPr lang="en-US"/>
              <a:pPr>
                <a:defRPr/>
              </a:pPr>
              <a:t>4/22/2012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500F5D3-C9A5-4131-B876-48481C51E3D0}" type="slidenum">
              <a:rPr lang="en-US"/>
              <a:pPr>
                <a:defRPr/>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1950FA6-4817-426E-928D-386B4476910C}" type="datetimeFigureOut">
              <a:rPr lang="en-US"/>
              <a:pPr>
                <a:defRPr/>
              </a:pPr>
              <a:t>4/22/2012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4E7388A-5AD2-430E-84B9-C414D5BDE99A}" type="slidenum">
              <a:rPr lang="en-US"/>
              <a:pPr>
                <a:defRPr/>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A3860F4-CF84-4A5A-923A-41E20820FB60}" type="datetimeFigureOut">
              <a:rPr lang="en-US"/>
              <a:pPr>
                <a:defRPr/>
              </a:pPr>
              <a:t>4/22/2012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186014-DCE8-47C8-904C-55F8375A66DA}" type="slidenum">
              <a:rPr lang="en-US"/>
              <a:pPr>
                <a:defRPr/>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5300" y="122238"/>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79525"/>
            <a:ext cx="8229600" cy="3621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5084763"/>
            <a:ext cx="2133600" cy="292100"/>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E74BC8B-3B24-46CD-BB0F-985AFC9185BE}" type="datetimeFigureOut">
              <a:rPr lang="en-US"/>
              <a:pPr>
                <a:defRPr/>
              </a:pPr>
              <a:t>4/22/2012</a:t>
            </a:fld>
            <a:endParaRPr lang="en-US"/>
          </a:p>
        </p:txBody>
      </p:sp>
      <p:sp>
        <p:nvSpPr>
          <p:cNvPr id="5" name="Footer Placeholder 4"/>
          <p:cNvSpPr>
            <a:spLocks noGrp="1"/>
          </p:cNvSpPr>
          <p:nvPr>
            <p:ph type="ftr" sz="quarter" idx="3"/>
          </p:nvPr>
        </p:nvSpPr>
        <p:spPr>
          <a:xfrm>
            <a:off x="3124200" y="5084763"/>
            <a:ext cx="2895600" cy="29210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5084763"/>
            <a:ext cx="2133600" cy="292100"/>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A350709-0E00-43C6-95F0-BC7E53F16B1D}"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1" r:id="rId3"/>
    <p:sldLayoutId id="2147483670" r:id="rId4"/>
    <p:sldLayoutId id="2147483669" r:id="rId5"/>
    <p:sldLayoutId id="2147483668" r:id="rId6"/>
    <p:sldLayoutId id="2147483667" r:id="rId7"/>
    <p:sldLayoutId id="2147483666" r:id="rId8"/>
    <p:sldLayoutId id="2147483665" r:id="rId9"/>
    <p:sldLayoutId id="2147483664" r:id="rId10"/>
    <p:sldLayoutId id="2147483663" r:id="rId11"/>
  </p:sldLayoutIdLst>
  <p:timing>
    <p:tnLst>
      <p:par>
        <p:cTn id="1" dur="indefinite" restart="never" nodeType="tmRoot"/>
      </p:par>
    </p:tnLst>
  </p:timing>
  <p:txStyles>
    <p:titleStyle>
      <a:lvl1pPr algn="ctr" rtl="0" eaLnBrk="0" fontAlgn="base" hangingPunct="0">
        <a:spcBef>
          <a:spcPct val="0"/>
        </a:spcBef>
        <a:spcAft>
          <a:spcPct val="0"/>
        </a:spcAft>
        <a:defRPr sz="3600" b="1" kern="1200">
          <a:solidFill>
            <a:schemeClr val="bg1"/>
          </a:solidFill>
          <a:latin typeface="+mj-lt"/>
          <a:ea typeface="+mj-ea"/>
          <a:cs typeface="+mj-cs"/>
        </a:defRPr>
      </a:lvl1pPr>
      <a:lvl2pPr algn="ctr" rtl="0" eaLnBrk="0" fontAlgn="base" hangingPunct="0">
        <a:spcBef>
          <a:spcPct val="0"/>
        </a:spcBef>
        <a:spcAft>
          <a:spcPct val="0"/>
        </a:spcAft>
        <a:defRPr sz="3600" b="1">
          <a:solidFill>
            <a:schemeClr val="bg1"/>
          </a:solidFill>
          <a:latin typeface="Century Gothic" pitchFamily="34" charset="0"/>
        </a:defRPr>
      </a:lvl2pPr>
      <a:lvl3pPr algn="ctr" rtl="0" eaLnBrk="0" fontAlgn="base" hangingPunct="0">
        <a:spcBef>
          <a:spcPct val="0"/>
        </a:spcBef>
        <a:spcAft>
          <a:spcPct val="0"/>
        </a:spcAft>
        <a:defRPr sz="3600" b="1">
          <a:solidFill>
            <a:schemeClr val="bg1"/>
          </a:solidFill>
          <a:latin typeface="Century Gothic" pitchFamily="34" charset="0"/>
        </a:defRPr>
      </a:lvl3pPr>
      <a:lvl4pPr algn="ctr" rtl="0" eaLnBrk="0" fontAlgn="base" hangingPunct="0">
        <a:spcBef>
          <a:spcPct val="0"/>
        </a:spcBef>
        <a:spcAft>
          <a:spcPct val="0"/>
        </a:spcAft>
        <a:defRPr sz="3600" b="1">
          <a:solidFill>
            <a:schemeClr val="bg1"/>
          </a:solidFill>
          <a:latin typeface="Century Gothic" pitchFamily="34" charset="0"/>
        </a:defRPr>
      </a:lvl4pPr>
      <a:lvl5pPr algn="ctr" rtl="0" eaLnBrk="0" fontAlgn="base" hangingPunct="0">
        <a:spcBef>
          <a:spcPct val="0"/>
        </a:spcBef>
        <a:spcAft>
          <a:spcPct val="0"/>
        </a:spcAft>
        <a:defRPr sz="3600" b="1">
          <a:solidFill>
            <a:schemeClr val="bg1"/>
          </a:solidFill>
          <a:latin typeface="Century Gothic" pitchFamily="34" charset="0"/>
        </a:defRPr>
      </a:lvl5pPr>
      <a:lvl6pPr marL="457200" algn="ctr" rtl="0" fontAlgn="base">
        <a:spcBef>
          <a:spcPct val="0"/>
        </a:spcBef>
        <a:spcAft>
          <a:spcPct val="0"/>
        </a:spcAft>
        <a:defRPr sz="3600" b="1">
          <a:solidFill>
            <a:schemeClr val="bg1"/>
          </a:solidFill>
          <a:latin typeface="Century Gothic" pitchFamily="34" charset="0"/>
        </a:defRPr>
      </a:lvl6pPr>
      <a:lvl7pPr marL="914400" algn="ctr" rtl="0" fontAlgn="base">
        <a:spcBef>
          <a:spcPct val="0"/>
        </a:spcBef>
        <a:spcAft>
          <a:spcPct val="0"/>
        </a:spcAft>
        <a:defRPr sz="3600" b="1">
          <a:solidFill>
            <a:schemeClr val="bg1"/>
          </a:solidFill>
          <a:latin typeface="Century Gothic" pitchFamily="34" charset="0"/>
        </a:defRPr>
      </a:lvl7pPr>
      <a:lvl8pPr marL="1371600" algn="ctr" rtl="0" fontAlgn="base">
        <a:spcBef>
          <a:spcPct val="0"/>
        </a:spcBef>
        <a:spcAft>
          <a:spcPct val="0"/>
        </a:spcAft>
        <a:defRPr sz="3600" b="1">
          <a:solidFill>
            <a:schemeClr val="bg1"/>
          </a:solidFill>
          <a:latin typeface="Century Gothic" pitchFamily="34" charset="0"/>
        </a:defRPr>
      </a:lvl8pPr>
      <a:lvl9pPr marL="1828800" algn="ctr" rtl="0" fontAlgn="base">
        <a:spcBef>
          <a:spcPct val="0"/>
        </a:spcBef>
        <a:spcAft>
          <a:spcPct val="0"/>
        </a:spcAft>
        <a:defRPr sz="36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604A7B"/>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rgbClr val="604A7B"/>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rgbClr val="604A7B"/>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rgbClr val="604A7B"/>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rgbClr val="604A7B"/>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000" b="-3000"/>
          </a:stretch>
        </a:blipFill>
        <a:effectLst/>
      </p:bgPr>
    </p:bg>
    <p:spTree>
      <p:nvGrpSpPr>
        <p:cNvPr id="1" name=""/>
        <p:cNvGrpSpPr/>
        <p:nvPr/>
      </p:nvGrpSpPr>
      <p:grpSpPr>
        <a:xfrm>
          <a:off x="0" y="0"/>
          <a:ext cx="0" cy="0"/>
          <a:chOff x="0" y="0"/>
          <a:chExt cx="0" cy="0"/>
        </a:xfrm>
      </p:grpSpPr>
      <p:pic>
        <p:nvPicPr>
          <p:cNvPr id="15362" name="Picture 5"/>
          <p:cNvPicPr>
            <a:picLocks noChangeAspect="1"/>
          </p:cNvPicPr>
          <p:nvPr/>
        </p:nvPicPr>
        <p:blipFill>
          <a:blip r:embed="rId4" cstate="print"/>
          <a:srcRect/>
          <a:stretch>
            <a:fillRect/>
          </a:stretch>
        </p:blipFill>
        <p:spPr bwMode="auto">
          <a:xfrm>
            <a:off x="800100" y="2857500"/>
            <a:ext cx="7543800" cy="68263"/>
          </a:xfrm>
          <a:prstGeom prst="rect">
            <a:avLst/>
          </a:prstGeom>
          <a:noFill/>
          <a:ln w="9525">
            <a:noFill/>
            <a:miter lim="800000"/>
            <a:headEnd/>
            <a:tailEnd/>
          </a:ln>
        </p:spPr>
      </p:pic>
      <p:sp>
        <p:nvSpPr>
          <p:cNvPr id="15363" name="Title 3"/>
          <p:cNvSpPr>
            <a:spLocks noGrp="1"/>
          </p:cNvSpPr>
          <p:nvPr>
            <p:ph type="ctrTitle"/>
          </p:nvPr>
        </p:nvSpPr>
        <p:spPr>
          <a:xfrm>
            <a:off x="685800" y="1646238"/>
            <a:ext cx="7772400" cy="1176337"/>
          </a:xfrm>
        </p:spPr>
        <p:txBody>
          <a:bodyPr>
            <a:normAutofit fontScale="90000"/>
          </a:bodyPr>
          <a:lstStyle/>
          <a:p>
            <a:r>
              <a:rPr lang="es-ES" sz="4000" smtClean="0"/>
              <a:t>Los primeros momentos importan</a:t>
            </a:r>
          </a:p>
        </p:txBody>
      </p:sp>
      <p:sp>
        <p:nvSpPr>
          <p:cNvPr id="15364" name="Subtitle 4"/>
          <p:cNvSpPr>
            <a:spLocks noGrp="1"/>
          </p:cNvSpPr>
          <p:nvPr>
            <p:ph type="subTitle" idx="1"/>
          </p:nvPr>
        </p:nvSpPr>
        <p:spPr>
          <a:xfrm>
            <a:off x="1371600" y="3109913"/>
            <a:ext cx="6400800" cy="1400175"/>
          </a:xfrm>
        </p:spPr>
        <p:txBody>
          <a:bodyPr/>
          <a:lstStyle/>
          <a:p>
            <a:pPr>
              <a:lnSpc>
                <a:spcPct val="90000"/>
              </a:lnSpc>
            </a:pPr>
            <a:r>
              <a:rPr lang="es-ES" sz="2800" smtClean="0"/>
              <a:t>Pequeños pasos, efectos durante toda la vida</a:t>
            </a:r>
          </a:p>
          <a:p>
            <a:pPr>
              <a:lnSpc>
                <a:spcPct val="90000"/>
              </a:lnSpc>
            </a:pPr>
            <a:r>
              <a:rPr lang="es-ES" sz="2800" smtClean="0"/>
              <a:t>Nacimiento - 18 meses</a:t>
            </a:r>
          </a:p>
          <a:p>
            <a:pPr>
              <a:lnSpc>
                <a:spcPct val="90000"/>
              </a:lnSpc>
            </a:pPr>
            <a:endParaRPr lang="en-US" sz="2800" smtClean="0"/>
          </a:p>
        </p:txBody>
      </p:sp>
      <p:pic>
        <p:nvPicPr>
          <p:cNvPr id="15365" name="Picture 1"/>
          <p:cNvPicPr>
            <a:picLocks noChangeAspect="1"/>
          </p:cNvPicPr>
          <p:nvPr/>
        </p:nvPicPr>
        <p:blipFill>
          <a:blip r:embed="rId5" cstate="print"/>
          <a:srcRect/>
          <a:stretch>
            <a:fillRect/>
          </a:stretch>
        </p:blipFill>
        <p:spPr bwMode="auto">
          <a:xfrm>
            <a:off x="0" y="3995738"/>
            <a:ext cx="4806950" cy="1490662"/>
          </a:xfrm>
          <a:prstGeom prst="rect">
            <a:avLst/>
          </a:prstGeom>
          <a:noFill/>
          <a:ln w="9525">
            <a:noFill/>
            <a:miter lim="800000"/>
            <a:headEnd/>
            <a:tailEnd/>
          </a:ln>
        </p:spPr>
      </p:pic>
      <p:sp>
        <p:nvSpPr>
          <p:cNvPr id="15366" name="TextBox 6"/>
          <p:cNvSpPr txBox="1">
            <a:spLocks noChangeArrowheads="1"/>
          </p:cNvSpPr>
          <p:nvPr/>
        </p:nvSpPr>
        <p:spPr bwMode="auto">
          <a:xfrm>
            <a:off x="1219200" y="4745038"/>
            <a:ext cx="7937500" cy="639762"/>
          </a:xfrm>
          <a:prstGeom prst="rect">
            <a:avLst/>
          </a:prstGeom>
          <a:noFill/>
          <a:ln w="9525">
            <a:noFill/>
            <a:miter lim="800000"/>
            <a:headEnd/>
            <a:tailEnd/>
          </a:ln>
        </p:spPr>
        <p:txBody>
          <a:bodyPr>
            <a:spAutoFit/>
          </a:bodyPr>
          <a:lstStyle/>
          <a:p>
            <a:pPr algn="ctr"/>
            <a:r>
              <a:rPr lang="es-ES" sz="1200">
                <a:latin typeface="Century Gothic" pitchFamily="34" charset="0"/>
              </a:rPr>
              <a:t>El contenido de esta presentación ha sido proporcionado por </a:t>
            </a:r>
            <a:r>
              <a:rPr lang="es-ES" sz="1200" i="1">
                <a:latin typeface="Century Gothic" pitchFamily="34" charset="0"/>
              </a:rPr>
              <a:t>Los primeros momentos importan</a:t>
            </a:r>
            <a:r>
              <a:rPr lang="es-ES" sz="1200">
                <a:latin typeface="Century Gothic" pitchFamily="34" charset="0"/>
              </a:rPr>
              <a:t>, una campaña nacional que tiene como finalidad asegurar que cada niño tenga la mejor opción al bienestar emocional.  earlymomentsmatter.org</a:t>
            </a:r>
            <a:endParaRPr lang="en-US" sz="1200">
              <a:latin typeface="Century Gothic"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p:cNvSpPr>
          <p:nvPr>
            <p:ph type="title" idx="4294967295"/>
          </p:nvPr>
        </p:nvSpPr>
        <p:spPr/>
        <p:txBody>
          <a:bodyPr/>
          <a:lstStyle/>
          <a:p>
            <a:r>
              <a:rPr lang="es-ES" dirty="0" smtClean="0"/>
              <a:t>Paso 1: Comprender las </a:t>
            </a:r>
            <a:r>
              <a:rPr lang="es-ES_tradnl" dirty="0" smtClean="0"/>
              <a:t>señales </a:t>
            </a:r>
            <a:r>
              <a:rPr lang="es-ES" dirty="0" smtClean="0"/>
              <a:t> de comunicación de </a:t>
            </a:r>
            <a:r>
              <a:rPr lang="es-ES" dirty="0" smtClean="0"/>
              <a:t>tu </a:t>
            </a:r>
            <a:r>
              <a:rPr lang="es-ES" dirty="0" smtClean="0"/>
              <a:t>niño</a:t>
            </a:r>
          </a:p>
        </p:txBody>
      </p:sp>
      <p:sp>
        <p:nvSpPr>
          <p:cNvPr id="33794" name="Rectangle 3"/>
          <p:cNvSpPr>
            <a:spLocks noGrp="1"/>
          </p:cNvSpPr>
          <p:nvPr>
            <p:ph type="body" idx="4294967295"/>
          </p:nvPr>
        </p:nvSpPr>
        <p:spPr/>
        <p:txBody>
          <a:bodyPr/>
          <a:lstStyle/>
          <a:p>
            <a:pPr>
              <a:buFont typeface="Arial" charset="0"/>
              <a:buNone/>
            </a:pPr>
            <a:r>
              <a:rPr lang="en-US" smtClean="0"/>
              <a:t>	</a:t>
            </a:r>
          </a:p>
          <a:p>
            <a:r>
              <a:rPr lang="es-ES_tradnl" smtClean="0"/>
              <a:t>¿</a:t>
            </a:r>
            <a:r>
              <a:rPr lang="es-ES" smtClean="0"/>
              <a:t>Qué significan esas señales? </a:t>
            </a:r>
          </a:p>
          <a:p>
            <a:r>
              <a:rPr lang="es-ES" smtClean="0"/>
              <a:t>¿Cómo responde usted?</a:t>
            </a:r>
          </a:p>
        </p:txBody>
      </p:sp>
      <p:pic>
        <p:nvPicPr>
          <p:cNvPr id="33795" name="Picture 4" descr="babylookingup"/>
          <p:cNvPicPr>
            <a:picLocks noChangeAspect="1" noChangeArrowheads="1"/>
          </p:cNvPicPr>
          <p:nvPr/>
        </p:nvPicPr>
        <p:blipFill>
          <a:blip r:embed="rId3" cstate="print"/>
          <a:srcRect/>
          <a:stretch>
            <a:fillRect/>
          </a:stretch>
        </p:blipFill>
        <p:spPr bwMode="auto">
          <a:xfrm>
            <a:off x="4648200" y="3048000"/>
            <a:ext cx="3760788" cy="2011363"/>
          </a:xfrm>
          <a:prstGeom prst="rect">
            <a:avLst/>
          </a:prstGeom>
          <a:noFill/>
          <a:ln w="28575">
            <a:solidFill>
              <a:srgbClr val="99CC00"/>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p:cNvSpPr>
          <p:nvPr>
            <p:ph type="title" idx="4294967295"/>
          </p:nvPr>
        </p:nvSpPr>
        <p:spPr/>
        <p:txBody>
          <a:bodyPr/>
          <a:lstStyle/>
          <a:p>
            <a:r>
              <a:rPr lang="es-ES" dirty="0" smtClean="0"/>
              <a:t>Paso 1: Comprender las señales de comunicación de </a:t>
            </a:r>
            <a:r>
              <a:rPr lang="es-ES" dirty="0" smtClean="0"/>
              <a:t>tu </a:t>
            </a:r>
            <a:r>
              <a:rPr lang="es-ES" dirty="0" smtClean="0"/>
              <a:t>niño</a:t>
            </a:r>
            <a:endParaRPr lang="en-US" dirty="0" smtClean="0"/>
          </a:p>
        </p:txBody>
      </p:sp>
      <p:sp>
        <p:nvSpPr>
          <p:cNvPr id="35842" name="Rectangle 3"/>
          <p:cNvSpPr>
            <a:spLocks noGrp="1"/>
          </p:cNvSpPr>
          <p:nvPr>
            <p:ph type="body" idx="4294967295"/>
          </p:nvPr>
        </p:nvSpPr>
        <p:spPr/>
        <p:txBody>
          <a:bodyPr/>
          <a:lstStyle/>
          <a:p>
            <a:endParaRPr lang="en-US" dirty="0" smtClean="0"/>
          </a:p>
          <a:p>
            <a:pPr>
              <a:buFont typeface="Arial" charset="0"/>
              <a:buNone/>
            </a:pPr>
            <a:r>
              <a:rPr lang="es-ES" dirty="0" smtClean="0"/>
              <a:t>¿Está dispuesto </a:t>
            </a:r>
            <a:r>
              <a:rPr lang="es-ES" dirty="0" smtClean="0"/>
              <a:t>tu </a:t>
            </a:r>
            <a:r>
              <a:rPr lang="es-ES" dirty="0" smtClean="0"/>
              <a:t>bebé a interaccionar con usted? </a:t>
            </a:r>
          </a:p>
        </p:txBody>
      </p:sp>
      <p:pic>
        <p:nvPicPr>
          <p:cNvPr id="35843" name="Picture 4" descr="no named credit_iStock_000003431157Medium[1]"/>
          <p:cNvPicPr>
            <a:picLocks noChangeAspect="1" noChangeArrowheads="1"/>
          </p:cNvPicPr>
          <p:nvPr/>
        </p:nvPicPr>
        <p:blipFill>
          <a:blip r:embed="rId3" cstate="print"/>
          <a:srcRect/>
          <a:stretch>
            <a:fillRect/>
          </a:stretch>
        </p:blipFill>
        <p:spPr bwMode="auto">
          <a:xfrm>
            <a:off x="3657600" y="2560638"/>
            <a:ext cx="4419600" cy="2347912"/>
          </a:xfrm>
          <a:prstGeom prst="rect">
            <a:avLst/>
          </a:prstGeom>
          <a:noFill/>
          <a:ln w="28575">
            <a:solidFill>
              <a:srgbClr val="99CC00"/>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p:cNvSpPr>
          <p:nvPr>
            <p:ph type="title" idx="4294967295"/>
          </p:nvPr>
        </p:nvSpPr>
        <p:spPr/>
        <p:txBody>
          <a:bodyPr/>
          <a:lstStyle/>
          <a:p>
            <a:r>
              <a:rPr lang="es-ES" dirty="0" smtClean="0"/>
              <a:t>Paso 1: </a:t>
            </a:r>
            <a:r>
              <a:rPr lang="es-ES_tradnl" dirty="0" smtClean="0"/>
              <a:t>Comprender las señales de comunicación de </a:t>
            </a:r>
            <a:r>
              <a:rPr lang="es-ES_tradnl" dirty="0" smtClean="0"/>
              <a:t>tu </a:t>
            </a:r>
            <a:r>
              <a:rPr lang="es-ES_tradnl" dirty="0" smtClean="0"/>
              <a:t>niño</a:t>
            </a:r>
            <a:r>
              <a:rPr lang="en-US" dirty="0" smtClean="0"/>
              <a:t> </a:t>
            </a:r>
            <a:endParaRPr lang="es-ES" dirty="0" smtClean="0"/>
          </a:p>
        </p:txBody>
      </p:sp>
      <p:sp>
        <p:nvSpPr>
          <p:cNvPr id="37890" name="Rectangle 3"/>
          <p:cNvSpPr>
            <a:spLocks noGrp="1"/>
          </p:cNvSpPr>
          <p:nvPr>
            <p:ph type="body" idx="4294967295"/>
          </p:nvPr>
        </p:nvSpPr>
        <p:spPr>
          <a:xfrm>
            <a:off x="685800" y="1371600"/>
            <a:ext cx="7693025" cy="3429000"/>
          </a:xfrm>
        </p:spPr>
        <p:txBody>
          <a:bodyPr/>
          <a:lstStyle/>
          <a:p>
            <a:pPr>
              <a:lnSpc>
                <a:spcPct val="90000"/>
              </a:lnSpc>
              <a:buFont typeface="Arial" charset="0"/>
              <a:buNone/>
            </a:pPr>
            <a:r>
              <a:rPr lang="es-ES" sz="2400" dirty="0" smtClean="0"/>
              <a:t>¿</a:t>
            </a:r>
            <a:r>
              <a:rPr lang="es-ES" sz="2400" dirty="0" smtClean="0"/>
              <a:t>Puedes </a:t>
            </a:r>
            <a:r>
              <a:rPr lang="es-ES" sz="2400" dirty="0" smtClean="0"/>
              <a:t>identificar en qué “estado” se encuentra el bebé?</a:t>
            </a:r>
          </a:p>
          <a:p>
            <a:r>
              <a:rPr lang="es-ES" sz="2400" dirty="0" smtClean="0"/>
              <a:t>Tranquilo/alerta calmado</a:t>
            </a:r>
          </a:p>
          <a:p>
            <a:r>
              <a:rPr lang="es-ES" sz="2400" dirty="0" smtClean="0"/>
              <a:t>Alerta activo</a:t>
            </a:r>
          </a:p>
          <a:p>
            <a:r>
              <a:rPr lang="es-ES" sz="2400" dirty="0" smtClean="0"/>
              <a:t>Llorando</a:t>
            </a:r>
          </a:p>
          <a:p>
            <a:r>
              <a:rPr lang="es-ES" sz="2400" dirty="0" smtClean="0"/>
              <a:t>Con sueño</a:t>
            </a:r>
          </a:p>
          <a:p>
            <a:r>
              <a:rPr lang="es-ES" sz="2400" dirty="0" smtClean="0"/>
              <a:t>Durmiendo (sueño liviano)</a:t>
            </a:r>
          </a:p>
          <a:p>
            <a:r>
              <a:rPr lang="es-ES" sz="2400" dirty="0" smtClean="0"/>
              <a:t>Sueño tranquilo (sueño profundo)</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p:cNvSpPr>
          <p:nvPr>
            <p:ph type="title" idx="4294967295"/>
          </p:nvPr>
        </p:nvSpPr>
        <p:spPr/>
        <p:txBody>
          <a:bodyPr/>
          <a:lstStyle/>
          <a:p>
            <a:r>
              <a:rPr lang="es-ES" smtClean="0"/>
              <a:t>Paso 2: Crear una base de seguridad y confianza</a:t>
            </a:r>
          </a:p>
        </p:txBody>
      </p:sp>
      <p:sp>
        <p:nvSpPr>
          <p:cNvPr id="39938" name="Rectangle 3"/>
          <p:cNvSpPr>
            <a:spLocks noGrp="1"/>
          </p:cNvSpPr>
          <p:nvPr>
            <p:ph type="body" idx="4294967295"/>
          </p:nvPr>
        </p:nvSpPr>
        <p:spPr>
          <a:xfrm>
            <a:off x="3429000" y="1279525"/>
            <a:ext cx="5257800" cy="3255963"/>
          </a:xfrm>
        </p:spPr>
        <p:txBody>
          <a:bodyPr/>
          <a:lstStyle/>
          <a:p>
            <a:pPr>
              <a:buFont typeface="Arial" charset="0"/>
              <a:buNone/>
            </a:pPr>
            <a:endParaRPr lang="en-US" dirty="0" smtClean="0"/>
          </a:p>
          <a:p>
            <a:pPr algn="ctr">
              <a:buFont typeface="Arial" charset="0"/>
              <a:buNone/>
            </a:pPr>
            <a:r>
              <a:rPr lang="es-ES" dirty="0" smtClean="0"/>
              <a:t>Usa </a:t>
            </a:r>
            <a:r>
              <a:rPr lang="es-ES" dirty="0" smtClean="0"/>
              <a:t>un cuidado receptivo para ayudar </a:t>
            </a:r>
            <a:r>
              <a:rPr lang="es-ES" dirty="0" smtClean="0"/>
              <a:t>al bebé </a:t>
            </a:r>
            <a:r>
              <a:rPr lang="es-ES" dirty="0" smtClean="0"/>
              <a:t>a desarrollar la autorregulación y la </a:t>
            </a:r>
            <a:r>
              <a:rPr lang="es-ES" dirty="0" err="1" smtClean="0"/>
              <a:t>autocalma</a:t>
            </a:r>
            <a:r>
              <a:rPr lang="es-ES" dirty="0" smtClean="0"/>
              <a:t>.</a:t>
            </a:r>
            <a:r>
              <a:rPr lang="en-US" dirty="0" smtClean="0"/>
              <a:t> </a:t>
            </a:r>
            <a:endParaRPr lang="es-ES" dirty="0" smtClean="0"/>
          </a:p>
        </p:txBody>
      </p:sp>
      <p:pic>
        <p:nvPicPr>
          <p:cNvPr id="39939" name="Picture 4" descr="dadholdingbaby"/>
          <p:cNvPicPr>
            <a:picLocks noChangeAspect="1" noChangeArrowheads="1"/>
          </p:cNvPicPr>
          <p:nvPr/>
        </p:nvPicPr>
        <p:blipFill>
          <a:blip r:embed="rId3" cstate="print"/>
          <a:srcRect/>
          <a:stretch>
            <a:fillRect/>
          </a:stretch>
        </p:blipFill>
        <p:spPr bwMode="auto">
          <a:xfrm>
            <a:off x="381000" y="1951038"/>
            <a:ext cx="3048000" cy="1827212"/>
          </a:xfrm>
          <a:prstGeom prst="rect">
            <a:avLst/>
          </a:prstGeom>
          <a:noFill/>
          <a:ln w="28575">
            <a:solidFill>
              <a:srgbClr val="99CC00"/>
            </a:solid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nvPr>
        </p:nvSpPr>
        <p:spPr/>
        <p:txBody>
          <a:bodyPr/>
          <a:lstStyle/>
          <a:p>
            <a:r>
              <a:rPr lang="es-ES" smtClean="0"/>
              <a:t>Paso 2: Crear una base de seguridad y confianza</a:t>
            </a:r>
          </a:p>
        </p:txBody>
      </p:sp>
      <p:sp>
        <p:nvSpPr>
          <p:cNvPr id="41986" name="Rectangle 3"/>
          <p:cNvSpPr>
            <a:spLocks noGrp="1"/>
          </p:cNvSpPr>
          <p:nvPr>
            <p:ph type="body" idx="4294967295"/>
          </p:nvPr>
        </p:nvSpPr>
        <p:spPr>
          <a:xfrm>
            <a:off x="457200" y="1096963"/>
            <a:ext cx="8229600" cy="3803650"/>
          </a:xfrm>
        </p:spPr>
        <p:txBody>
          <a:bodyPr/>
          <a:lstStyle/>
          <a:p>
            <a:pPr>
              <a:buFont typeface="Arial" charset="0"/>
              <a:buNone/>
            </a:pPr>
            <a:endParaRPr lang="en-US" dirty="0" smtClean="0"/>
          </a:p>
          <a:p>
            <a:pPr>
              <a:buNone/>
            </a:pPr>
            <a:r>
              <a:rPr lang="es-ES" dirty="0" smtClean="0"/>
              <a:t>¿Qué técnicas </a:t>
            </a:r>
            <a:r>
              <a:rPr lang="es-ES" dirty="0" smtClean="0"/>
              <a:t>has usado </a:t>
            </a:r>
            <a:r>
              <a:rPr lang="es-ES" dirty="0" smtClean="0"/>
              <a:t>para </a:t>
            </a:r>
            <a:r>
              <a:rPr lang="es-ES" dirty="0" smtClean="0"/>
              <a:t>calmar al </a:t>
            </a:r>
            <a:r>
              <a:rPr lang="es-ES" dirty="0" smtClean="0"/>
              <a:t>bebé? </a:t>
            </a:r>
            <a:endParaRPr lang="es-ES" dirty="0" smtClean="0"/>
          </a:p>
        </p:txBody>
      </p:sp>
      <p:pic>
        <p:nvPicPr>
          <p:cNvPr id="41987" name="Picture 5" descr="swaddled baby"/>
          <p:cNvPicPr>
            <a:picLocks noChangeAspect="1" noChangeArrowheads="1"/>
          </p:cNvPicPr>
          <p:nvPr/>
        </p:nvPicPr>
        <p:blipFill>
          <a:blip r:embed="rId3" cstate="print"/>
          <a:srcRect/>
          <a:stretch>
            <a:fillRect/>
          </a:stretch>
        </p:blipFill>
        <p:spPr bwMode="auto">
          <a:xfrm>
            <a:off x="2514600" y="2803525"/>
            <a:ext cx="3943350" cy="2111375"/>
          </a:xfrm>
          <a:prstGeom prst="rect">
            <a:avLst/>
          </a:prstGeom>
          <a:noFill/>
          <a:ln w="28575">
            <a:solidFill>
              <a:srgbClr val="99CC00"/>
            </a:solid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p:cNvSpPr>
          <p:nvPr>
            <p:ph type="title" idx="4294967295"/>
          </p:nvPr>
        </p:nvSpPr>
        <p:spPr/>
        <p:txBody>
          <a:bodyPr/>
          <a:lstStyle/>
          <a:p>
            <a:r>
              <a:rPr lang="es-ES" smtClean="0"/>
              <a:t>Paso 3: Ser constante y receptivo</a:t>
            </a:r>
          </a:p>
        </p:txBody>
      </p:sp>
      <p:sp>
        <p:nvSpPr>
          <p:cNvPr id="44034" name="Rectangle 3"/>
          <p:cNvSpPr>
            <a:spLocks noGrp="1"/>
          </p:cNvSpPr>
          <p:nvPr>
            <p:ph type="body" idx="4294967295"/>
          </p:nvPr>
        </p:nvSpPr>
        <p:spPr>
          <a:xfrm>
            <a:off x="685800" y="1279525"/>
            <a:ext cx="7693025" cy="2979738"/>
          </a:xfrm>
        </p:spPr>
        <p:txBody>
          <a:bodyPr/>
          <a:lstStyle/>
          <a:p>
            <a:r>
              <a:rPr lang="es-ES" sz="2400" smtClean="0"/>
              <a:t>Cada interacción es una oportunidad para lograr el apego.</a:t>
            </a:r>
          </a:p>
          <a:p>
            <a:r>
              <a:rPr lang="es-ES" sz="2400" smtClean="0"/>
              <a:t>La meta es crear un patrón constante.</a:t>
            </a:r>
          </a:p>
          <a:p>
            <a:r>
              <a:rPr lang="es-ES" sz="2400" smtClean="0"/>
              <a:t>¡Se pueden encontrar diferentes formas de criar a los hijos!</a:t>
            </a:r>
          </a:p>
          <a:p>
            <a:r>
              <a:rPr lang="es-ES" sz="2400" smtClean="0"/>
              <a:t>La constancia también es importante cuando se busca a otras personas para cuidar a su hijo</a:t>
            </a:r>
            <a:r>
              <a:rPr lang="es-ES" smtClean="0"/>
              <a: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p:cNvSpPr>
          <p:nvPr>
            <p:ph type="title" idx="4294967295"/>
          </p:nvPr>
        </p:nvSpPr>
        <p:spPr>
          <a:xfrm>
            <a:off x="762000" y="122238"/>
            <a:ext cx="8229600" cy="914400"/>
          </a:xfrm>
        </p:spPr>
        <p:txBody>
          <a:bodyPr/>
          <a:lstStyle/>
          <a:p>
            <a:r>
              <a:rPr lang="es-ES" smtClean="0"/>
              <a:t>Paso 4: Usar el tacto, el confort físico, la risa, y el juego</a:t>
            </a:r>
          </a:p>
        </p:txBody>
      </p:sp>
      <p:sp>
        <p:nvSpPr>
          <p:cNvPr id="46082" name="Rectangle 3"/>
          <p:cNvSpPr>
            <a:spLocks noGrp="1"/>
          </p:cNvSpPr>
          <p:nvPr>
            <p:ph type="body" idx="4294967295"/>
          </p:nvPr>
        </p:nvSpPr>
        <p:spPr>
          <a:xfrm>
            <a:off x="609600" y="1600200"/>
            <a:ext cx="8229600" cy="3316288"/>
          </a:xfrm>
        </p:spPr>
        <p:txBody>
          <a:bodyPr/>
          <a:lstStyle/>
          <a:p>
            <a:pPr>
              <a:buFont typeface="Arial" charset="0"/>
              <a:buNone/>
            </a:pPr>
            <a:r>
              <a:rPr lang="es-ES" smtClean="0"/>
              <a:t>“Un paseo por la galería”</a:t>
            </a:r>
          </a:p>
          <a:p>
            <a:r>
              <a:rPr lang="es-ES" smtClean="0"/>
              <a:t>Escriba o dibuje una o dos maneras de cómo puede:</a:t>
            </a:r>
          </a:p>
          <a:p>
            <a:pPr lvl="1"/>
            <a:r>
              <a:rPr lang="es-ES" smtClean="0"/>
              <a:t> Ofrecerle cariños y confort físico al bebé.</a:t>
            </a:r>
          </a:p>
          <a:p>
            <a:pPr lvl="1"/>
            <a:r>
              <a:rPr lang="es-ES" smtClean="0"/>
              <a:t> Hacer reír a su bebé.</a:t>
            </a:r>
          </a:p>
          <a:p>
            <a:pPr lvl="1"/>
            <a:r>
              <a:rPr lang="es-ES" smtClean="0"/>
              <a:t> Jugar con su bebé.</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p:cNvSpPr>
          <p:nvPr>
            <p:ph type="title" idx="4294967295"/>
          </p:nvPr>
        </p:nvSpPr>
        <p:spPr>
          <a:xfrm>
            <a:off x="762000" y="122238"/>
            <a:ext cx="8229600" cy="914400"/>
          </a:xfrm>
        </p:spPr>
        <p:txBody>
          <a:bodyPr/>
          <a:lstStyle/>
          <a:p>
            <a:r>
              <a:rPr lang="es-ES" smtClean="0"/>
              <a:t>Paso 4: Usar el tacto, el bienestar físico, la risa, y el juego</a:t>
            </a:r>
            <a:endParaRPr lang="en-US" smtClean="0"/>
          </a:p>
        </p:txBody>
      </p:sp>
      <p:sp>
        <p:nvSpPr>
          <p:cNvPr id="48130" name="Rectangle 3"/>
          <p:cNvSpPr>
            <a:spLocks noGrp="1"/>
          </p:cNvSpPr>
          <p:nvPr>
            <p:ph type="body" idx="4294967295"/>
          </p:nvPr>
        </p:nvSpPr>
        <p:spPr>
          <a:xfrm>
            <a:off x="457200" y="1706563"/>
            <a:ext cx="8229600" cy="3194050"/>
          </a:xfrm>
        </p:spPr>
        <p:txBody>
          <a:bodyPr/>
          <a:lstStyle/>
          <a:p>
            <a:pPr>
              <a:buFont typeface="Arial" charset="0"/>
              <a:buNone/>
            </a:pPr>
            <a:r>
              <a:rPr lang="es-ES" sz="3600" smtClean="0"/>
              <a:t>El poder del tacto</a:t>
            </a:r>
            <a:endParaRPr lang="es-ES" smtClean="0"/>
          </a:p>
        </p:txBody>
      </p:sp>
      <p:pic>
        <p:nvPicPr>
          <p:cNvPr id="48131" name="Picture 4" descr="SERDAR YAGCI _iStock_000004215045Small"/>
          <p:cNvPicPr>
            <a:picLocks noChangeAspect="1" noChangeArrowheads="1"/>
          </p:cNvPicPr>
          <p:nvPr/>
        </p:nvPicPr>
        <p:blipFill>
          <a:blip r:embed="rId3" cstate="print"/>
          <a:srcRect/>
          <a:stretch>
            <a:fillRect/>
          </a:stretch>
        </p:blipFill>
        <p:spPr bwMode="auto">
          <a:xfrm>
            <a:off x="2438400" y="2620963"/>
            <a:ext cx="4038600" cy="2278062"/>
          </a:xfrm>
          <a:prstGeom prst="rect">
            <a:avLst/>
          </a:prstGeom>
          <a:noFill/>
          <a:ln w="28575">
            <a:solidFill>
              <a:srgbClr val="99CC00"/>
            </a:solid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p:cNvSpPr>
          <p:nvPr>
            <p:ph type="title" idx="4294967295"/>
          </p:nvPr>
        </p:nvSpPr>
        <p:spPr>
          <a:xfrm>
            <a:off x="762000" y="122238"/>
            <a:ext cx="8229600" cy="914400"/>
          </a:xfrm>
        </p:spPr>
        <p:txBody>
          <a:bodyPr/>
          <a:lstStyle/>
          <a:p>
            <a:r>
              <a:rPr lang="en-US" smtClean="0"/>
              <a:t>Paso 4: </a:t>
            </a:r>
            <a:r>
              <a:rPr lang="es-ES" smtClean="0"/>
              <a:t>Usar el tacto, el bienestar físico, la risa, y el juego</a:t>
            </a:r>
            <a:endParaRPr lang="en-US" smtClean="0"/>
          </a:p>
        </p:txBody>
      </p:sp>
      <p:sp>
        <p:nvSpPr>
          <p:cNvPr id="50178" name="Rectangle 3"/>
          <p:cNvSpPr>
            <a:spLocks noGrp="1"/>
          </p:cNvSpPr>
          <p:nvPr>
            <p:ph type="body" idx="4294967295"/>
          </p:nvPr>
        </p:nvSpPr>
        <p:spPr>
          <a:xfrm>
            <a:off x="457200" y="1766888"/>
            <a:ext cx="8229600" cy="3133725"/>
          </a:xfrm>
        </p:spPr>
        <p:txBody>
          <a:bodyPr/>
          <a:lstStyle/>
          <a:p>
            <a:pPr>
              <a:buFont typeface="Arial" charset="0"/>
              <a:buNone/>
            </a:pPr>
            <a:r>
              <a:rPr lang="es-ES" smtClean="0"/>
              <a:t>Ríanse con ganas</a:t>
            </a:r>
          </a:p>
        </p:txBody>
      </p:sp>
      <p:pic>
        <p:nvPicPr>
          <p:cNvPr id="50179" name="Picture 5" descr="no named credit_iStock_000001508449Medium[1]"/>
          <p:cNvPicPr>
            <a:picLocks noChangeAspect="1" noChangeArrowheads="1"/>
          </p:cNvPicPr>
          <p:nvPr/>
        </p:nvPicPr>
        <p:blipFill>
          <a:blip r:embed="rId3" cstate="print"/>
          <a:srcRect/>
          <a:stretch>
            <a:fillRect/>
          </a:stretch>
        </p:blipFill>
        <p:spPr bwMode="auto">
          <a:xfrm>
            <a:off x="4419600" y="1646238"/>
            <a:ext cx="2997200" cy="3352800"/>
          </a:xfrm>
          <a:prstGeom prst="rect">
            <a:avLst/>
          </a:prstGeom>
          <a:noFill/>
          <a:ln w="28575">
            <a:solidFill>
              <a:srgbClr val="99CC00"/>
            </a:solid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p:cNvSpPr>
          <p:nvPr>
            <p:ph type="title" idx="4294967295"/>
          </p:nvPr>
        </p:nvSpPr>
        <p:spPr>
          <a:xfrm>
            <a:off x="762000" y="122238"/>
            <a:ext cx="8229600" cy="914400"/>
          </a:xfrm>
        </p:spPr>
        <p:txBody>
          <a:bodyPr/>
          <a:lstStyle/>
          <a:p>
            <a:r>
              <a:rPr lang="en-US" smtClean="0"/>
              <a:t>Paso 4: </a:t>
            </a:r>
            <a:r>
              <a:rPr lang="es-ES" smtClean="0"/>
              <a:t>Usar el tacto, el bienestar físico, la risa, y el juego</a:t>
            </a:r>
            <a:endParaRPr lang="en-US" smtClean="0"/>
          </a:p>
        </p:txBody>
      </p:sp>
      <p:sp>
        <p:nvSpPr>
          <p:cNvPr id="52226" name="Rectangle 3"/>
          <p:cNvSpPr>
            <a:spLocks noGrp="1"/>
          </p:cNvSpPr>
          <p:nvPr>
            <p:ph type="body" idx="4294967295"/>
          </p:nvPr>
        </p:nvSpPr>
        <p:spPr>
          <a:xfrm>
            <a:off x="457200" y="2011363"/>
            <a:ext cx="8229600" cy="2889250"/>
          </a:xfrm>
        </p:spPr>
        <p:txBody>
          <a:bodyPr/>
          <a:lstStyle/>
          <a:p>
            <a:pPr>
              <a:buFont typeface="Arial" charset="0"/>
              <a:buNone/>
            </a:pPr>
            <a:r>
              <a:rPr lang="es-ES" sz="3600" smtClean="0"/>
              <a:t>Hora de jugar</a:t>
            </a:r>
            <a:endParaRPr lang="es-ES" smtClean="0"/>
          </a:p>
        </p:txBody>
      </p:sp>
      <p:pic>
        <p:nvPicPr>
          <p:cNvPr id="52227" name="Picture 4" descr="momblowingbubblesforchild"/>
          <p:cNvPicPr>
            <a:picLocks noChangeAspect="1" noChangeArrowheads="1"/>
          </p:cNvPicPr>
          <p:nvPr/>
        </p:nvPicPr>
        <p:blipFill>
          <a:blip r:embed="rId3" cstate="print"/>
          <a:srcRect/>
          <a:stretch>
            <a:fillRect/>
          </a:stretch>
        </p:blipFill>
        <p:spPr bwMode="auto">
          <a:xfrm>
            <a:off x="3962400" y="1524000"/>
            <a:ext cx="2011363" cy="2620963"/>
          </a:xfrm>
          <a:prstGeom prst="rect">
            <a:avLst/>
          </a:prstGeom>
          <a:noFill/>
          <a:ln w="28575">
            <a:solidFill>
              <a:srgbClr val="99CC00"/>
            </a:solidFill>
            <a:miter lim="800000"/>
            <a:headEnd/>
            <a:tailEnd/>
          </a:ln>
        </p:spPr>
      </p:pic>
      <p:pic>
        <p:nvPicPr>
          <p:cNvPr id="52228" name="Picture 6" descr="Yanik Chauvin_iStock_000005578819Small[1]"/>
          <p:cNvPicPr>
            <a:picLocks noChangeAspect="1" noChangeArrowheads="1"/>
          </p:cNvPicPr>
          <p:nvPr/>
        </p:nvPicPr>
        <p:blipFill>
          <a:blip r:embed="rId4" cstate="print"/>
          <a:srcRect/>
          <a:stretch>
            <a:fillRect/>
          </a:stretch>
        </p:blipFill>
        <p:spPr bwMode="auto">
          <a:xfrm>
            <a:off x="5867400" y="2500313"/>
            <a:ext cx="2032000" cy="2436812"/>
          </a:xfrm>
          <a:prstGeom prst="rect">
            <a:avLst/>
          </a:prstGeom>
          <a:noFill/>
          <a:ln w="28575">
            <a:solidFill>
              <a:srgbClr val="99CC00"/>
            </a:solid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0"/>
            <a:ext cx="8229600" cy="914400"/>
          </a:xfrm>
        </p:spPr>
        <p:txBody>
          <a:bodyPr/>
          <a:lstStyle/>
          <a:p>
            <a:pPr eaLnBrk="1" hangingPunct="1"/>
            <a:r>
              <a:rPr lang="es-ES_tradnl" dirty="0" smtClean="0"/>
              <a:t>¿Cómo </a:t>
            </a:r>
            <a:r>
              <a:rPr lang="es-ES_tradnl" dirty="0" smtClean="0"/>
              <a:t>contribuyes </a:t>
            </a:r>
            <a:r>
              <a:rPr lang="es-ES_tradnl" dirty="0" smtClean="0"/>
              <a:t>al desarrollo saludable de un niño?</a:t>
            </a:r>
            <a:r>
              <a:rPr lang="en-US" dirty="0" smtClean="0"/>
              <a:t> </a:t>
            </a:r>
            <a:endParaRPr lang="es-ES" dirty="0" smtClean="0"/>
          </a:p>
        </p:txBody>
      </p:sp>
      <p:pic>
        <p:nvPicPr>
          <p:cNvPr id="17411" name="Picture 4" descr="Ana Abejon_iStock_000004091797Small[1]"/>
          <p:cNvPicPr>
            <a:picLocks noChangeAspect="1" noChangeArrowheads="1"/>
          </p:cNvPicPr>
          <p:nvPr/>
        </p:nvPicPr>
        <p:blipFill>
          <a:blip r:embed="rId4" cstate="print"/>
          <a:srcRect/>
          <a:stretch>
            <a:fillRect/>
          </a:stretch>
        </p:blipFill>
        <p:spPr bwMode="auto">
          <a:xfrm>
            <a:off x="2667000" y="1462088"/>
            <a:ext cx="3733800" cy="3719512"/>
          </a:xfrm>
          <a:prstGeom prst="rect">
            <a:avLst/>
          </a:prstGeom>
          <a:noFill/>
          <a:ln w="19050">
            <a:solidFill>
              <a:srgbClr val="99CC00"/>
            </a:solid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p:cNvSpPr>
          <p:nvPr>
            <p:ph type="body" idx="4294967295"/>
          </p:nvPr>
        </p:nvSpPr>
        <p:spPr>
          <a:xfrm>
            <a:off x="457200" y="1585913"/>
            <a:ext cx="8229600" cy="2887662"/>
          </a:xfrm>
        </p:spPr>
        <p:txBody>
          <a:bodyPr/>
          <a:lstStyle/>
          <a:p>
            <a:pPr>
              <a:buFont typeface="Arial" charset="0"/>
              <a:buNone/>
            </a:pPr>
            <a:r>
              <a:rPr lang="es-ES" dirty="0" smtClean="0"/>
              <a:t>¿Por qué es importante cuidar de sí </a:t>
            </a:r>
            <a:r>
              <a:rPr lang="es-ES" dirty="0" smtClean="0"/>
              <a:t>misma? </a:t>
            </a:r>
            <a:r>
              <a:rPr lang="es-ES" dirty="0" smtClean="0"/>
              <a:t>¿Cómo se relaciona esto al apego?</a:t>
            </a:r>
          </a:p>
        </p:txBody>
      </p:sp>
      <p:sp>
        <p:nvSpPr>
          <p:cNvPr id="54274" name="Rectangle 3"/>
          <p:cNvSpPr>
            <a:spLocks noGrp="1" noChangeArrowheads="1"/>
          </p:cNvSpPr>
          <p:nvPr>
            <p:ph type="title" idx="4294967295"/>
          </p:nvPr>
        </p:nvSpPr>
        <p:spPr>
          <a:xfrm>
            <a:off x="685800" y="182563"/>
            <a:ext cx="8229600" cy="914400"/>
          </a:xfrm>
        </p:spPr>
        <p:txBody>
          <a:bodyPr/>
          <a:lstStyle/>
          <a:p>
            <a:r>
              <a:rPr lang="es-ES" smtClean="0"/>
              <a:t>Paso 5: Cuidar su propio bienestar</a:t>
            </a:r>
          </a:p>
        </p:txBody>
      </p:sp>
      <p:pic>
        <p:nvPicPr>
          <p:cNvPr id="54275" name="Picture 4" descr="momholdingchild"/>
          <p:cNvPicPr>
            <a:picLocks noChangeAspect="1" noChangeArrowheads="1"/>
          </p:cNvPicPr>
          <p:nvPr/>
        </p:nvPicPr>
        <p:blipFill>
          <a:blip r:embed="rId3" cstate="print"/>
          <a:srcRect/>
          <a:stretch>
            <a:fillRect/>
          </a:stretch>
        </p:blipFill>
        <p:spPr bwMode="auto">
          <a:xfrm>
            <a:off x="4724400" y="2925763"/>
            <a:ext cx="3386138" cy="2078037"/>
          </a:xfrm>
          <a:prstGeom prst="rect">
            <a:avLst/>
          </a:prstGeom>
          <a:noFill/>
          <a:ln w="28575">
            <a:solidFill>
              <a:srgbClr val="99CC00"/>
            </a:solid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p:cNvSpPr>
          <p:nvPr>
            <p:ph type="body" idx="4294967295"/>
          </p:nvPr>
        </p:nvSpPr>
        <p:spPr>
          <a:xfrm>
            <a:off x="457200" y="1219200"/>
            <a:ext cx="7769225" cy="4572000"/>
          </a:xfrm>
        </p:spPr>
        <p:txBody>
          <a:bodyPr/>
          <a:lstStyle/>
          <a:p>
            <a:r>
              <a:rPr lang="es-ES" sz="2400" smtClean="0"/>
              <a:t>Ejercicio</a:t>
            </a:r>
          </a:p>
          <a:p>
            <a:r>
              <a:rPr lang="es-ES" sz="2400" smtClean="0"/>
              <a:t>Descanso</a:t>
            </a:r>
          </a:p>
          <a:p>
            <a:r>
              <a:rPr lang="es-ES" sz="2400" smtClean="0"/>
              <a:t>Relajación o meditación</a:t>
            </a:r>
          </a:p>
          <a:p>
            <a:r>
              <a:rPr lang="es-ES" sz="2400" smtClean="0"/>
              <a:t>Masajes</a:t>
            </a:r>
          </a:p>
          <a:p>
            <a:r>
              <a:rPr lang="es-ES" sz="2400" smtClean="0"/>
              <a:t>Aliméntese saludablemente; tome bastante agua</a:t>
            </a:r>
          </a:p>
          <a:p>
            <a:r>
              <a:rPr lang="es-ES" sz="2400" smtClean="0"/>
              <a:t>Converse sobre el estrés</a:t>
            </a:r>
          </a:p>
          <a:p>
            <a:r>
              <a:rPr lang="es-ES" sz="2400" smtClean="0"/>
              <a:t>Permita ayuda de otros</a:t>
            </a:r>
          </a:p>
          <a:p>
            <a:r>
              <a:rPr lang="es-ES" sz="2400" smtClean="0"/>
              <a:t>Busque apoyo</a:t>
            </a:r>
            <a:endParaRPr lang="en-US" sz="2400" smtClean="0"/>
          </a:p>
        </p:txBody>
      </p:sp>
      <p:sp>
        <p:nvSpPr>
          <p:cNvPr id="56322" name="Rectangle 3"/>
          <p:cNvSpPr>
            <a:spLocks noGrp="1" noChangeArrowheads="1"/>
          </p:cNvSpPr>
          <p:nvPr>
            <p:ph type="title" idx="4294967295"/>
          </p:nvPr>
        </p:nvSpPr>
        <p:spPr>
          <a:xfrm>
            <a:off x="685800" y="182563"/>
            <a:ext cx="8229600" cy="914400"/>
          </a:xfrm>
        </p:spPr>
        <p:txBody>
          <a:bodyPr/>
          <a:lstStyle/>
          <a:p>
            <a:r>
              <a:rPr lang="es-ES" smtClean="0"/>
              <a:t>Paso 5: Cuidar su propio bienestar</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p:cNvSpPr>
          <p:nvPr>
            <p:ph type="title" idx="4294967295"/>
          </p:nvPr>
        </p:nvSpPr>
        <p:spPr/>
        <p:txBody>
          <a:bodyPr/>
          <a:lstStyle/>
          <a:p>
            <a:r>
              <a:rPr lang="es-ES" smtClean="0"/>
              <a:t>Para recordar lo aprendido</a:t>
            </a:r>
          </a:p>
        </p:txBody>
      </p:sp>
      <p:pic>
        <p:nvPicPr>
          <p:cNvPr id="58370" name="Picture 4" descr="Happy"/>
          <p:cNvPicPr>
            <a:picLocks noChangeAspect="1" noChangeArrowheads="1"/>
          </p:cNvPicPr>
          <p:nvPr/>
        </p:nvPicPr>
        <p:blipFill>
          <a:blip r:embed="rId3" cstate="print"/>
          <a:srcRect/>
          <a:stretch>
            <a:fillRect/>
          </a:stretch>
        </p:blipFill>
        <p:spPr bwMode="auto">
          <a:xfrm>
            <a:off x="2895600" y="1401763"/>
            <a:ext cx="3048000" cy="3657600"/>
          </a:xfrm>
          <a:prstGeom prst="rect">
            <a:avLst/>
          </a:prstGeom>
          <a:noFill/>
          <a:ln w="28575">
            <a:solidFill>
              <a:srgbClr val="99CC00"/>
            </a:solid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p:cNvSpPr>
          <p:nvPr>
            <p:ph type="title" idx="4294967295"/>
          </p:nvPr>
        </p:nvSpPr>
        <p:spPr/>
        <p:txBody>
          <a:bodyPr/>
          <a:lstStyle/>
          <a:p>
            <a:r>
              <a:rPr lang="es-ES" smtClean="0"/>
              <a:t>Para recordar lo aprendido</a:t>
            </a:r>
            <a:r>
              <a:rPr lang="en-US" smtClean="0"/>
              <a:t> </a:t>
            </a:r>
          </a:p>
        </p:txBody>
      </p:sp>
      <p:pic>
        <p:nvPicPr>
          <p:cNvPr id="60418" name="Picture 4" descr="Happy"/>
          <p:cNvPicPr>
            <a:picLocks noChangeAspect="1" noChangeArrowheads="1"/>
          </p:cNvPicPr>
          <p:nvPr/>
        </p:nvPicPr>
        <p:blipFill>
          <a:blip r:embed="rId3" cstate="print"/>
          <a:srcRect/>
          <a:stretch>
            <a:fillRect/>
          </a:stretch>
        </p:blipFill>
        <p:spPr bwMode="auto">
          <a:xfrm>
            <a:off x="2819400" y="1401763"/>
            <a:ext cx="3048000" cy="3657600"/>
          </a:xfrm>
          <a:prstGeom prst="rect">
            <a:avLst/>
          </a:prstGeom>
          <a:noFill/>
          <a:ln w="28575">
            <a:solidFill>
              <a:srgbClr val="99CC00"/>
            </a:solid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228600" y="0"/>
            <a:ext cx="8610600" cy="685800"/>
          </a:xfrm>
        </p:spPr>
        <p:txBody>
          <a:bodyPr/>
          <a:lstStyle/>
          <a:p>
            <a:pPr eaLnBrk="1" hangingPunct="1"/>
            <a:r>
              <a:rPr lang="es-ES" dirty="0" smtClean="0"/>
              <a:t/>
            </a:r>
            <a:br>
              <a:rPr lang="es-ES" dirty="0" smtClean="0"/>
            </a:br>
            <a:r>
              <a:rPr lang="es-ES_tradnl" dirty="0" smtClean="0"/>
              <a:t>Las </a:t>
            </a:r>
            <a:r>
              <a:rPr lang="es-ES_tradnl" dirty="0" smtClean="0"/>
              <a:t>maneras </a:t>
            </a:r>
            <a:r>
              <a:rPr lang="es-ES_tradnl" dirty="0" smtClean="0"/>
              <a:t>de contribuir al desarrollo saludable de un niño</a:t>
            </a:r>
            <a:endParaRPr lang="es-ES" dirty="0" smtClean="0"/>
          </a:p>
        </p:txBody>
      </p:sp>
      <p:sp>
        <p:nvSpPr>
          <p:cNvPr id="19458" name="Content Placeholder 2"/>
          <p:cNvSpPr>
            <a:spLocks noGrp="1"/>
          </p:cNvSpPr>
          <p:nvPr>
            <p:ph idx="1"/>
          </p:nvPr>
        </p:nvSpPr>
        <p:spPr>
          <a:xfrm>
            <a:off x="457200" y="1462088"/>
            <a:ext cx="8229600" cy="3500437"/>
          </a:xfrm>
        </p:spPr>
        <p:txBody>
          <a:bodyPr/>
          <a:lstStyle/>
          <a:p>
            <a:r>
              <a:rPr lang="es-ES" sz="2400" dirty="0" smtClean="0">
                <a:solidFill>
                  <a:srgbClr val="604A7B"/>
                </a:solidFill>
              </a:rPr>
              <a:t>Ambientes seguros y enriquecedores</a:t>
            </a:r>
          </a:p>
          <a:p>
            <a:r>
              <a:rPr lang="es-ES" sz="2400" dirty="0" smtClean="0">
                <a:solidFill>
                  <a:srgbClr val="604A7B"/>
                </a:solidFill>
              </a:rPr>
              <a:t>Alimentos saludables</a:t>
            </a:r>
          </a:p>
          <a:p>
            <a:r>
              <a:rPr lang="es-ES" sz="2400" dirty="0" smtClean="0">
                <a:solidFill>
                  <a:srgbClr val="604A7B"/>
                </a:solidFill>
              </a:rPr>
              <a:t>Vacunas</a:t>
            </a:r>
            <a:r>
              <a:rPr lang="es-ES" sz="2400" dirty="0" smtClean="0">
                <a:solidFill>
                  <a:srgbClr val="604A7B"/>
                </a:solidFill>
              </a:rPr>
              <a:t>, </a:t>
            </a:r>
            <a:r>
              <a:rPr lang="es-ES" sz="2400" dirty="0" smtClean="0">
                <a:solidFill>
                  <a:srgbClr val="604A7B"/>
                </a:solidFill>
              </a:rPr>
              <a:t>atención médica</a:t>
            </a:r>
          </a:p>
          <a:p>
            <a:r>
              <a:rPr lang="es-ES" sz="2400" dirty="0" smtClean="0">
                <a:solidFill>
                  <a:srgbClr val="604A7B"/>
                </a:solidFill>
              </a:rPr>
              <a:t>Suficiente sueño</a:t>
            </a:r>
          </a:p>
          <a:p>
            <a:r>
              <a:rPr lang="es-ES" sz="2400" dirty="0" smtClean="0">
                <a:solidFill>
                  <a:srgbClr val="604A7B"/>
                </a:solidFill>
              </a:rPr>
              <a:t>Personas, lugares, y rutinas predecibles</a:t>
            </a:r>
          </a:p>
          <a:p>
            <a:r>
              <a:rPr lang="es-ES" sz="2400" dirty="0" smtClean="0">
                <a:solidFill>
                  <a:srgbClr val="604A7B"/>
                </a:solidFill>
              </a:rPr>
              <a:t>Materiales estimulantes para explorar</a:t>
            </a:r>
            <a:endParaRPr lang="es-ES" sz="2400" b="1" dirty="0" smtClean="0">
              <a:solidFill>
                <a:srgbClr val="604A7B"/>
              </a:solidFill>
            </a:endParaRPr>
          </a:p>
          <a:p>
            <a:r>
              <a:rPr lang="es-ES" sz="2400" b="1" dirty="0" smtClean="0">
                <a:solidFill>
                  <a:srgbClr val="604A7B"/>
                </a:solidFill>
              </a:rPr>
              <a:t>Relaciones afectivas mutuas, positivas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idx="4294967295"/>
          </p:nvPr>
        </p:nvSpPr>
        <p:spPr>
          <a:xfrm>
            <a:off x="457200" y="0"/>
            <a:ext cx="8229600" cy="914400"/>
          </a:xfrm>
        </p:spPr>
        <p:txBody>
          <a:bodyPr/>
          <a:lstStyle/>
          <a:p>
            <a:pPr eaLnBrk="1" hangingPunct="1"/>
            <a:r>
              <a:rPr lang="es-ES" smtClean="0"/>
              <a:t>Es un proceso de aprendizaje</a:t>
            </a:r>
          </a:p>
        </p:txBody>
      </p:sp>
      <p:sp>
        <p:nvSpPr>
          <p:cNvPr id="21506" name="Content Placeholder 2"/>
          <p:cNvSpPr>
            <a:spLocks noGrp="1"/>
          </p:cNvSpPr>
          <p:nvPr>
            <p:ph idx="4294967295"/>
          </p:nvPr>
        </p:nvSpPr>
        <p:spPr>
          <a:xfrm>
            <a:off x="457200" y="1462088"/>
            <a:ext cx="8229600" cy="3500437"/>
          </a:xfrm>
        </p:spPr>
        <p:txBody>
          <a:bodyPr/>
          <a:lstStyle/>
          <a:p>
            <a:r>
              <a:rPr lang="es-ES" sz="2800" dirty="0" smtClean="0"/>
              <a:t>Los bebés nos enseñan lo que necesitan. </a:t>
            </a:r>
          </a:p>
          <a:p>
            <a:r>
              <a:rPr lang="es-ES" sz="2800" dirty="0" smtClean="0"/>
              <a:t>Aprendemos a reconocer sus señales y a responder.</a:t>
            </a:r>
          </a:p>
          <a:p>
            <a:r>
              <a:rPr lang="es-ES" sz="2800" dirty="0" smtClean="0"/>
              <a:t>¡Esto es el </a:t>
            </a:r>
            <a:r>
              <a:rPr lang="es-ES" sz="2800" dirty="0" smtClean="0"/>
              <a:t>cuidado </a:t>
            </a:r>
            <a:r>
              <a:rPr lang="es-ES" sz="2800" dirty="0" smtClean="0"/>
              <a:t>receptivo! </a:t>
            </a:r>
          </a:p>
        </p:txBody>
      </p:sp>
      <p:pic>
        <p:nvPicPr>
          <p:cNvPr id="21507" name="Picture 4" descr="mom&amp;newborn"/>
          <p:cNvPicPr>
            <a:picLocks noChangeAspect="1" noChangeArrowheads="1"/>
          </p:cNvPicPr>
          <p:nvPr/>
        </p:nvPicPr>
        <p:blipFill>
          <a:blip r:embed="rId3" cstate="print"/>
          <a:srcRect/>
          <a:stretch>
            <a:fillRect/>
          </a:stretch>
        </p:blipFill>
        <p:spPr bwMode="auto">
          <a:xfrm>
            <a:off x="6324600" y="2590800"/>
            <a:ext cx="1931988" cy="2306638"/>
          </a:xfrm>
          <a:prstGeom prst="rect">
            <a:avLst/>
          </a:prstGeom>
          <a:noFill/>
          <a:ln w="28575">
            <a:solidFill>
              <a:srgbClr val="99CC00"/>
            </a:solid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p:cNvSpPr>
          <p:nvPr>
            <p:ph type="title" idx="4294967295"/>
          </p:nvPr>
        </p:nvSpPr>
        <p:spPr/>
        <p:txBody>
          <a:bodyPr/>
          <a:lstStyle/>
          <a:p>
            <a:r>
              <a:rPr lang="es-ES" smtClean="0"/>
              <a:t>El apego es</a:t>
            </a:r>
            <a:r>
              <a:rPr lang="en-US" smtClean="0"/>
              <a:t>…</a:t>
            </a:r>
          </a:p>
        </p:txBody>
      </p:sp>
      <p:sp>
        <p:nvSpPr>
          <p:cNvPr id="23554" name="Rectangle 3"/>
          <p:cNvSpPr>
            <a:spLocks noGrp="1"/>
          </p:cNvSpPr>
          <p:nvPr>
            <p:ph type="body" idx="4294967295"/>
          </p:nvPr>
        </p:nvSpPr>
        <p:spPr>
          <a:xfrm>
            <a:off x="685800" y="1462088"/>
            <a:ext cx="8001000" cy="3101975"/>
          </a:xfrm>
        </p:spPr>
        <p:txBody>
          <a:bodyPr/>
          <a:lstStyle/>
          <a:p>
            <a:pPr>
              <a:buFont typeface="Arial" charset="0"/>
              <a:buNone/>
            </a:pPr>
            <a:r>
              <a:rPr lang="es-ES" smtClean="0"/>
              <a:t>…la conexión emocional que forman los niños con sus padres y con las personas que proveen su cuidado diario.</a:t>
            </a:r>
            <a:endParaRPr lang="en-US" smtClean="0"/>
          </a:p>
        </p:txBody>
      </p:sp>
      <p:pic>
        <p:nvPicPr>
          <p:cNvPr id="23555" name="Picture 4" descr="Zsolt Nyulaszi _iStock_000001860861Small[1]"/>
          <p:cNvPicPr>
            <a:picLocks noChangeAspect="1" noChangeArrowheads="1"/>
          </p:cNvPicPr>
          <p:nvPr/>
        </p:nvPicPr>
        <p:blipFill>
          <a:blip r:embed="rId3" cstate="print"/>
          <a:srcRect/>
          <a:stretch>
            <a:fillRect/>
          </a:stretch>
        </p:blipFill>
        <p:spPr bwMode="auto">
          <a:xfrm>
            <a:off x="2362200" y="3200400"/>
            <a:ext cx="1331913" cy="1717675"/>
          </a:xfrm>
          <a:prstGeom prst="rect">
            <a:avLst/>
          </a:prstGeom>
          <a:noFill/>
          <a:ln w="28575">
            <a:solidFill>
              <a:srgbClr val="99CC00"/>
            </a:solidFill>
            <a:miter lim="800000"/>
            <a:headEnd/>
            <a:tailEnd/>
          </a:ln>
        </p:spPr>
      </p:pic>
      <p:pic>
        <p:nvPicPr>
          <p:cNvPr id="23556" name="Picture 5" descr="Yvonne Chamberlain_iStock_000003248202Medium[1]"/>
          <p:cNvPicPr>
            <a:picLocks noChangeAspect="1" noChangeArrowheads="1"/>
          </p:cNvPicPr>
          <p:nvPr/>
        </p:nvPicPr>
        <p:blipFill>
          <a:blip r:embed="rId4" cstate="print"/>
          <a:srcRect/>
          <a:stretch>
            <a:fillRect/>
          </a:stretch>
        </p:blipFill>
        <p:spPr bwMode="auto">
          <a:xfrm>
            <a:off x="3657600" y="3505200"/>
            <a:ext cx="2065338" cy="1100138"/>
          </a:xfrm>
          <a:prstGeom prst="rect">
            <a:avLst/>
          </a:prstGeom>
          <a:noFill/>
          <a:ln w="28575">
            <a:solidFill>
              <a:srgbClr val="99CC00"/>
            </a:solidFill>
            <a:miter lim="800000"/>
            <a:headEnd/>
            <a:tailEnd/>
          </a:ln>
        </p:spPr>
      </p:pic>
      <p:pic>
        <p:nvPicPr>
          <p:cNvPr id="23557" name="Picture 7" descr="Felix Thiang_iStock_000002315299Medium[1]"/>
          <p:cNvPicPr>
            <a:picLocks noChangeAspect="1" noChangeArrowheads="1"/>
          </p:cNvPicPr>
          <p:nvPr/>
        </p:nvPicPr>
        <p:blipFill>
          <a:blip r:embed="rId5" cstate="print"/>
          <a:srcRect/>
          <a:stretch>
            <a:fillRect/>
          </a:stretch>
        </p:blipFill>
        <p:spPr bwMode="auto">
          <a:xfrm>
            <a:off x="5638800" y="3886200"/>
            <a:ext cx="2133600" cy="1204913"/>
          </a:xfrm>
          <a:prstGeom prst="rect">
            <a:avLst/>
          </a:prstGeom>
          <a:noFill/>
          <a:ln w="28575">
            <a:solidFill>
              <a:srgbClr val="99CC00"/>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p:cNvSpPr>
          <p:nvPr>
            <p:ph type="title" idx="4294967295"/>
          </p:nvPr>
        </p:nvSpPr>
        <p:spPr>
          <a:xfrm>
            <a:off x="495300" y="122238"/>
            <a:ext cx="8229600" cy="715962"/>
          </a:xfrm>
        </p:spPr>
        <p:txBody>
          <a:bodyPr/>
          <a:lstStyle/>
          <a:p>
            <a:r>
              <a:rPr lang="es-ES" smtClean="0"/>
              <a:t>Beneficios a largo plazo</a:t>
            </a:r>
          </a:p>
        </p:txBody>
      </p:sp>
      <p:sp>
        <p:nvSpPr>
          <p:cNvPr id="25602" name="Rectangle 3"/>
          <p:cNvSpPr>
            <a:spLocks noGrp="1"/>
          </p:cNvSpPr>
          <p:nvPr>
            <p:ph type="body" idx="4294967295"/>
          </p:nvPr>
        </p:nvSpPr>
        <p:spPr>
          <a:xfrm>
            <a:off x="533400" y="1219200"/>
            <a:ext cx="8382000" cy="3902075"/>
          </a:xfrm>
        </p:spPr>
        <p:txBody>
          <a:bodyPr/>
          <a:lstStyle/>
          <a:p>
            <a:pPr>
              <a:spcBef>
                <a:spcPct val="10000"/>
              </a:spcBef>
            </a:pPr>
            <a:r>
              <a:rPr lang="es-ES" sz="2400" b="1" smtClean="0"/>
              <a:t>El apego saludable </a:t>
            </a:r>
            <a:r>
              <a:rPr lang="es-ES" sz="2400" smtClean="0"/>
              <a:t>ayuda a los niños a:</a:t>
            </a:r>
          </a:p>
          <a:p>
            <a:pPr>
              <a:spcBef>
                <a:spcPct val="10000"/>
              </a:spcBef>
            </a:pPr>
            <a:r>
              <a:rPr lang="es-ES" sz="2400" smtClean="0"/>
              <a:t>Controlar y hacer frente al estrés. </a:t>
            </a:r>
          </a:p>
          <a:p>
            <a:pPr>
              <a:spcBef>
                <a:spcPct val="10000"/>
              </a:spcBef>
            </a:pPr>
            <a:r>
              <a:rPr lang="es-ES" sz="2400" smtClean="0"/>
              <a:t>Desarrollar habilidades sociales y emocionales. </a:t>
            </a:r>
          </a:p>
          <a:p>
            <a:pPr>
              <a:spcBef>
                <a:spcPct val="10000"/>
              </a:spcBef>
            </a:pPr>
            <a:r>
              <a:rPr lang="es-ES" sz="2400" smtClean="0"/>
              <a:t>Desarrollar la independencia y la confianza en sí mismos. </a:t>
            </a:r>
          </a:p>
          <a:p>
            <a:pPr>
              <a:spcBef>
                <a:spcPct val="10000"/>
              </a:spcBef>
            </a:pPr>
            <a:r>
              <a:rPr lang="es-ES" sz="2400" smtClean="0"/>
              <a:t>Incrementar las posibilidades del éxito académico.</a:t>
            </a:r>
          </a:p>
          <a:p>
            <a:pPr>
              <a:spcBef>
                <a:spcPct val="10000"/>
              </a:spcBef>
            </a:pPr>
            <a:r>
              <a:rPr lang="es-ES" sz="2400" smtClean="0"/>
              <a:t>Desarrollar relaciones afectivas y buenas amistades. </a:t>
            </a:r>
          </a:p>
          <a:p>
            <a:endParaRPr lang="es-ES" sz="240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p:cNvSpPr>
          <p:nvPr>
            <p:ph type="title" idx="4294967295"/>
          </p:nvPr>
        </p:nvSpPr>
        <p:spPr/>
        <p:txBody>
          <a:bodyPr/>
          <a:lstStyle/>
          <a:p>
            <a:r>
              <a:rPr lang="es-ES" smtClean="0"/>
              <a:t>¿Cuáles son las señales de un apego seguro?</a:t>
            </a:r>
            <a:r>
              <a:rPr lang="en-US" smtClean="0"/>
              <a:t> </a:t>
            </a:r>
            <a:endParaRPr lang="es-ES" smtClean="0"/>
          </a:p>
        </p:txBody>
      </p:sp>
      <p:sp>
        <p:nvSpPr>
          <p:cNvPr id="27650" name="Rectangle 3"/>
          <p:cNvSpPr>
            <a:spLocks noGrp="1"/>
          </p:cNvSpPr>
          <p:nvPr>
            <p:ph type="body" idx="4294967295"/>
          </p:nvPr>
        </p:nvSpPr>
        <p:spPr>
          <a:xfrm>
            <a:off x="533400" y="1401763"/>
            <a:ext cx="8229600" cy="2889250"/>
          </a:xfrm>
        </p:spPr>
        <p:txBody>
          <a:bodyPr/>
          <a:lstStyle/>
          <a:p>
            <a:r>
              <a:rPr lang="es-ES" sz="2400" smtClean="0"/>
              <a:t>El niño explora en la presencia de los padres o del cuidador.</a:t>
            </a:r>
          </a:p>
          <a:p>
            <a:r>
              <a:rPr lang="es-ES" sz="2400" smtClean="0"/>
              <a:t>Va hacia los padres o al cuidador cuando algo le duele.</a:t>
            </a:r>
          </a:p>
          <a:p>
            <a:r>
              <a:rPr lang="es-ES" sz="2400" smtClean="0"/>
              <a:t>Busca ayuda cuando la necesita.</a:t>
            </a:r>
          </a:p>
          <a:p>
            <a:r>
              <a:rPr lang="es-ES" sz="2400" smtClean="0"/>
              <a:t>Se siente triste cuando los padres o el cuidador se van.</a:t>
            </a:r>
          </a:p>
          <a:p>
            <a:r>
              <a:rPr lang="es-ES" sz="2400" smtClean="0"/>
              <a:t>Saluda a los padres y al cuidador después de una separación.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p:cNvSpPr>
          <p:nvPr>
            <p:ph type="title" idx="4294967295"/>
          </p:nvPr>
        </p:nvSpPr>
        <p:spPr/>
        <p:txBody>
          <a:bodyPr/>
          <a:lstStyle/>
          <a:p>
            <a:r>
              <a:rPr lang="es-ES" dirty="0" smtClean="0"/>
              <a:t>¿Cómo </a:t>
            </a:r>
            <a:r>
              <a:rPr lang="es-ES" dirty="0" smtClean="0"/>
              <a:t>desarrollar </a:t>
            </a:r>
            <a:r>
              <a:rPr lang="es-ES" dirty="0" smtClean="0"/>
              <a:t>un apego seguro con </a:t>
            </a:r>
            <a:r>
              <a:rPr lang="es-ES" dirty="0" smtClean="0"/>
              <a:t>su</a:t>
            </a:r>
            <a:r>
              <a:rPr lang="es-ES" dirty="0" smtClean="0"/>
              <a:t> </a:t>
            </a:r>
            <a:r>
              <a:rPr lang="es-ES" dirty="0" smtClean="0"/>
              <a:t>niño?</a:t>
            </a:r>
          </a:p>
        </p:txBody>
      </p:sp>
      <p:sp>
        <p:nvSpPr>
          <p:cNvPr id="29698" name="Rectangle 3"/>
          <p:cNvSpPr>
            <a:spLocks noGrp="1"/>
          </p:cNvSpPr>
          <p:nvPr>
            <p:ph type="body" idx="4294967295"/>
          </p:nvPr>
        </p:nvSpPr>
        <p:spPr>
          <a:xfrm>
            <a:off x="685800" y="1585913"/>
            <a:ext cx="4343400" cy="1895475"/>
          </a:xfrm>
        </p:spPr>
        <p:txBody>
          <a:bodyPr/>
          <a:lstStyle/>
          <a:p>
            <a:r>
              <a:rPr lang="es-ES" smtClean="0"/>
              <a:t>Lea las señales que le da el bebé.</a:t>
            </a:r>
          </a:p>
          <a:p>
            <a:r>
              <a:rPr lang="es-ES" smtClean="0"/>
              <a:t>Responda con sensibilidad a la comunicación y  las necesidades del niño.</a:t>
            </a:r>
          </a:p>
          <a:p>
            <a:endParaRPr lang="en-US" smtClean="0"/>
          </a:p>
        </p:txBody>
      </p:sp>
      <p:pic>
        <p:nvPicPr>
          <p:cNvPr id="29699" name="Picture 4" descr="dadholdingcryingbaby"/>
          <p:cNvPicPr>
            <a:picLocks noChangeAspect="1" noChangeArrowheads="1"/>
          </p:cNvPicPr>
          <p:nvPr/>
        </p:nvPicPr>
        <p:blipFill>
          <a:blip r:embed="rId3" cstate="print"/>
          <a:srcRect/>
          <a:stretch>
            <a:fillRect/>
          </a:stretch>
        </p:blipFill>
        <p:spPr bwMode="auto">
          <a:xfrm>
            <a:off x="5181600" y="1706563"/>
            <a:ext cx="3124200" cy="2382837"/>
          </a:xfrm>
          <a:prstGeom prst="rect">
            <a:avLst/>
          </a:prstGeom>
          <a:noFill/>
          <a:ln w="28575">
            <a:solidFill>
              <a:srgbClr val="99CC00"/>
            </a:solid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p:cNvSpPr>
          <p:nvPr>
            <p:ph type="title" idx="4294967295"/>
          </p:nvPr>
        </p:nvSpPr>
        <p:spPr/>
        <p:txBody>
          <a:bodyPr/>
          <a:lstStyle/>
          <a:p>
            <a:r>
              <a:rPr lang="es-ES" smtClean="0"/>
              <a:t>Cinco pasos hacia el apego</a:t>
            </a:r>
          </a:p>
        </p:txBody>
      </p:sp>
      <p:sp>
        <p:nvSpPr>
          <p:cNvPr id="31746" name="Rectangle 3"/>
          <p:cNvSpPr>
            <a:spLocks noGrp="1"/>
          </p:cNvSpPr>
          <p:nvPr>
            <p:ph type="body" idx="4294967295"/>
          </p:nvPr>
        </p:nvSpPr>
        <p:spPr>
          <a:xfrm>
            <a:off x="838200" y="1341438"/>
            <a:ext cx="7693025" cy="2978150"/>
          </a:xfrm>
        </p:spPr>
        <p:txBody>
          <a:bodyPr/>
          <a:lstStyle/>
          <a:p>
            <a:pPr marL="609600" indent="-609600"/>
            <a:r>
              <a:rPr lang="es-ES" sz="2400" smtClean="0"/>
              <a:t>Comprender las señales de comunicación de su niño. </a:t>
            </a:r>
            <a:endParaRPr lang="en-US" sz="2400" smtClean="0"/>
          </a:p>
          <a:p>
            <a:pPr marL="609600" indent="-609600"/>
            <a:r>
              <a:rPr lang="es-ES" sz="2400" smtClean="0"/>
              <a:t>Crear una base de seguridad y confianza.</a:t>
            </a:r>
            <a:endParaRPr lang="en-US" sz="2400" smtClean="0"/>
          </a:p>
          <a:p>
            <a:pPr marL="609600" indent="-609600"/>
            <a:r>
              <a:rPr lang="es-ES" sz="2400" smtClean="0"/>
              <a:t>Ser constante y receptivo.</a:t>
            </a:r>
            <a:endParaRPr lang="en-US" sz="2400" smtClean="0"/>
          </a:p>
          <a:p>
            <a:pPr marL="609600" indent="-609600"/>
            <a:r>
              <a:rPr lang="es-ES" sz="2400" smtClean="0"/>
              <a:t>Usar el tacto, el confort físico, la risa, y el juego. </a:t>
            </a:r>
            <a:endParaRPr lang="en-US" sz="2400" smtClean="0"/>
          </a:p>
          <a:p>
            <a:pPr marL="609600" indent="-609600"/>
            <a:r>
              <a:rPr lang="es-ES" sz="2400" smtClean="0"/>
              <a:t>Cuidar de sí mismo.</a:t>
            </a:r>
            <a:endParaRPr lang="en-US" sz="240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1709</TotalTime>
  <Words>6176</Words>
  <Application>Microsoft Office PowerPoint</Application>
  <PresentationFormat>Personalizado</PresentationFormat>
  <Paragraphs>251</Paragraphs>
  <Slides>23</Slides>
  <Notes>23</Notes>
  <HiddenSlides>0</HiddenSlides>
  <MMClips>0</MMClips>
  <ScaleCrop>false</ScaleCrop>
  <HeadingPairs>
    <vt:vector size="4" baseType="variant">
      <vt:variant>
        <vt:lpstr>Tema</vt:lpstr>
      </vt:variant>
      <vt:variant>
        <vt:i4>1</vt:i4>
      </vt:variant>
      <vt:variant>
        <vt:lpstr>Títulos de diapositiva</vt:lpstr>
      </vt:variant>
      <vt:variant>
        <vt:i4>23</vt:i4>
      </vt:variant>
    </vt:vector>
  </HeadingPairs>
  <TitlesOfParts>
    <vt:vector size="24" baseType="lpstr">
      <vt:lpstr>1_Office Theme</vt:lpstr>
      <vt:lpstr>Los primeros momentos importan</vt:lpstr>
      <vt:lpstr>¿Cómo contribuyes al desarrollo saludable de un niño? </vt:lpstr>
      <vt:lpstr> Las maneras de contribuir al desarrollo saludable de un niño</vt:lpstr>
      <vt:lpstr>Es un proceso de aprendizaje</vt:lpstr>
      <vt:lpstr>El apego es…</vt:lpstr>
      <vt:lpstr>Beneficios a largo plazo</vt:lpstr>
      <vt:lpstr>¿Cuáles son las señales de un apego seguro? </vt:lpstr>
      <vt:lpstr>¿Cómo desarrollar un apego seguro con su niño?</vt:lpstr>
      <vt:lpstr>Cinco pasos hacia el apego</vt:lpstr>
      <vt:lpstr>Paso 1: Comprender las señales  de comunicación de tu niño</vt:lpstr>
      <vt:lpstr>Paso 1: Comprender las señales de comunicación de tu niño</vt:lpstr>
      <vt:lpstr>Paso 1: Comprender las señales de comunicación de tu niño </vt:lpstr>
      <vt:lpstr>Paso 2: Crear una base de seguridad y confianza</vt:lpstr>
      <vt:lpstr>Paso 2: Crear una base de seguridad y confianza</vt:lpstr>
      <vt:lpstr>Paso 3: Ser constante y receptivo</vt:lpstr>
      <vt:lpstr>Paso 4: Usar el tacto, el confort físico, la risa, y el juego</vt:lpstr>
      <vt:lpstr>Paso 4: Usar el tacto, el bienestar físico, la risa, y el juego</vt:lpstr>
      <vt:lpstr>Paso 4: Usar el tacto, el bienestar físico, la risa, y el juego</vt:lpstr>
      <vt:lpstr>Paso 4: Usar el tacto, el bienestar físico, la risa, y el juego</vt:lpstr>
      <vt:lpstr>Paso 5: Cuidar su propio bienestar</vt:lpstr>
      <vt:lpstr>Paso 5: Cuidar su propio bienestar</vt:lpstr>
      <vt:lpstr>Para recordar lo aprendido</vt:lpstr>
      <vt:lpstr>Para recordar lo aprendido </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Moments Matter</dc:title>
  <dc:creator>Nicole Slaughter</dc:creator>
  <cp:lastModifiedBy>Betina</cp:lastModifiedBy>
  <cp:revision>167</cp:revision>
  <dcterms:created xsi:type="dcterms:W3CDTF">2011-05-04T15:53:08Z</dcterms:created>
  <dcterms:modified xsi:type="dcterms:W3CDTF">2012-04-23T04:47:15Z</dcterms:modified>
</cp:coreProperties>
</file>